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58" r:id="rId4"/>
    <p:sldId id="338" r:id="rId5"/>
    <p:sldId id="269" r:id="rId6"/>
    <p:sldId id="259" r:id="rId7"/>
    <p:sldId id="27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74" r:id="rId19"/>
    <p:sldId id="275" r:id="rId20"/>
    <p:sldId id="276" r:id="rId21"/>
    <p:sldId id="277" r:id="rId22"/>
    <p:sldId id="306" r:id="rId23"/>
    <p:sldId id="308" r:id="rId24"/>
    <p:sldId id="307" r:id="rId25"/>
    <p:sldId id="309" r:id="rId26"/>
    <p:sldId id="278" r:id="rId27"/>
    <p:sldId id="284" r:id="rId28"/>
    <p:sldId id="288" r:id="rId29"/>
    <p:sldId id="291" r:id="rId30"/>
    <p:sldId id="303" r:id="rId31"/>
    <p:sldId id="304" r:id="rId32"/>
    <p:sldId id="305" r:id="rId33"/>
    <p:sldId id="341" r:id="rId34"/>
    <p:sldId id="310" r:id="rId35"/>
    <p:sldId id="343" r:id="rId36"/>
    <p:sldId id="311" r:id="rId37"/>
    <p:sldId id="319" r:id="rId38"/>
    <p:sldId id="321" r:id="rId39"/>
    <p:sldId id="322" r:id="rId40"/>
    <p:sldId id="314" r:id="rId41"/>
    <p:sldId id="312" r:id="rId42"/>
    <p:sldId id="313" r:id="rId43"/>
    <p:sldId id="318" r:id="rId44"/>
    <p:sldId id="317" r:id="rId45"/>
    <p:sldId id="323" r:id="rId46"/>
    <p:sldId id="324" r:id="rId47"/>
    <p:sldId id="339" r:id="rId48"/>
    <p:sldId id="340" r:id="rId49"/>
    <p:sldId id="292" r:id="rId50"/>
    <p:sldId id="293" r:id="rId51"/>
    <p:sldId id="295" r:id="rId52"/>
    <p:sldId id="296" r:id="rId53"/>
    <p:sldId id="297" r:id="rId54"/>
    <p:sldId id="298" r:id="rId55"/>
    <p:sldId id="300" r:id="rId56"/>
    <p:sldId id="299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garin095@gmail.com" initials="g" lastIdx="16" clrIdx="0">
    <p:extLst/>
  </p:cmAuthor>
  <p:cmAuthor id="2" name="kate" initials="k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548" autoAdjust="0"/>
  </p:normalViewPr>
  <p:slideViewPr>
    <p:cSldViewPr snapToGrid="0">
      <p:cViewPr>
        <p:scale>
          <a:sx n="71" d="100"/>
          <a:sy n="71" d="100"/>
        </p:scale>
        <p:origin x="-1138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15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0:06:02.388" idx="3">
    <p:pos x="10" y="10"/>
    <p:text>Важнейшей помощницей при разработке с использованием Qt является интегрированная справка. Документация Qt удивительно удобна в использовании и создана для быстрого поиска среди богатого инструментария Qt. Она содержит не только описания классов, входящих в состав модулей, но и краткие примеры использования методов и классов, полные тексты демонстрационных программ, освещающих возможности Qt. Также здесь можно найти несколько пошаговых инструкций для начинающих и статьи, посвящённые описанию и объяснению механизмов работы и различных аспектов использования инструментария. Для просмотра интегрированной справки можно воспользоваться как средой Qt Creator, так и специальной отдельной программой, которая называется Qt Assistant и является частью инструментария Qt.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5:45:38.128" idx="14">
    <p:pos x="6005" y="1364"/>
    <p:text>форма - часть интерфейса, которая была нами не запрограммирована вручную, а нарисована в Qt Designer.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5:45:38.128" idx="11">
    <p:pos x="6005" y="1364"/>
    <p:text>форма - часть интерфейса, которая была нами не запрограммирована вручную, а нарисована в Qt Designer.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7T14:54:14.935" idx="13">
    <p:pos x="723" y="1177"/>
    <p:text>При обработке ui-файла утилитой uic будет создан код на языке C++, в котором имя файла будет использовано для имени класса, а имена размещенных на ней элементов – для названий атрибутов этого класса.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0:06:02.388" idx="16">
    <p:pos x="10" y="10"/>
    <p:text>Важнейшей помощницей при разработке с использованием Qt является интегрированная справка. Документация Qt удивительно удобна в использовании и создана для быстрого поиска среди богатого инструментария Qt. Она содержит не только описания классов, входящих в состав модулей, но и краткие примеры использования методов и классов, полные тексты демонстрационных программ, освещающих возможности Qt. Также здесь можно найти несколько пошаговых инструкций для начинающих и статьи, посвящённые описанию и объяснению механизмов работы и различных аспектов использования инструментария. Для просмотра интегрированной справки можно воспользоваться как средой Qt Creator, так и специальной отдельной программой, которая называется Qt Assistant и является частью инструментария Qt.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0:18:03.297" idx="4">
    <p:pos x="10" y="10"/>
    <p:text>В режиме справки или в случае использования Qt Assistant слева от окна документации расположена панель, которая может переключаться в несколько различных режимов: Закладки (Bookmarks), Содержание (Contents), Указатель (Index) и Поиск (Search). Режим панели определяется выпадающим списком сверху. Особенно удобно пользоваться режимом Указатель (Index) при работе: как только пользователь вводит начало названия класса, метода или статьи, в справке выполняется поиск и отображение совпадений. Это особенно пригодится для быстрой навигации и поиска в справке.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0:32:12.853" idx="5">
    <p:pos x="6064" y="1129"/>
    <p:text>рассмотрим настройки компиляции и настройки редактора кода. Для доступа к диалогу настройки используем главное меню (пункт Инструменты-&gt;Параметры)</p:text>
    <p:extLst>
      <p:ext uri="{C676402C-5697-4E1C-873F-D02D1690AC5C}">
        <p15:threadingInfo xmlns:p15="http://schemas.microsoft.com/office/powerpoint/2012/main" timeZoneBias="-180"/>
      </p:ext>
    </p:extLst>
  </p:cm>
  <p:cm authorId="1" dt="2017-02-06T10:33:20.493" idx="7">
    <p:pos x="146" y="146"/>
    <p:text>Для управления настройками, относящимися к построению проекта, Qt Creator использует понятие комплекта (Kit). Комплект (Kit) — это конфигурация, которую составляют версия Qt, компилятор и ещё некоторые дополнительные настройки. Таким образом, QtCreator позволяет работать с несколькими различными версиями Qt, несколькими компиляторами в системе, выбирать и настраивать их комбинацию для построения проекта.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7T13:21:43.227" idx="12">
    <p:pos x="6499" y="1036"/>
    <p:text>Прежде всего, этот инструмент предназначен для дизайнеров и принцип его работы отвечает принципу WYSIWYG (What You See Is What You Get, "что видишь, то и получишь"). Предоставляет возможность быстро создавать прототипы приложений, которые базируются на диалоговых окнах, а также могут иметь главное окно, меню строку состояния и панель инструментов. Созданные в Qt Designer файлы описания интерфейса можно конвертировать в исходный код на C++. Кроме виджетов, уже содержащихся в библиотеке Qt, порграмма Qt Designer, может дополняться виджетами, созданными самим разработчиком.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3T15:12:30.538" idx="2">
    <p:pos x="146" y="146"/>
    <p:text>При открытии Qt Creator'a вы находитесь на вкладке "Начало". Вы можете: - создать проект или открыть; открыть примеры и уроки; прочитать новости сообщества Qt или создать и упрвалять Qt аккаунтом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2:29:58.958" idx="8">
    <p:pos x="5856" y="1350"/>
    <p:text>Просмотр файлов проекта
Боковая панель отображает дерево проектов, которое содержит список всех проектов, открытых в текущей сессии Qt Creator. Файлы каждого проекта сгруппированы по типу.
Если проект находится под контролем версий, то информация о текущей версии будет отображаться в &lt;&gt; скобках после имени проекта (актуально для Git и ClearCase). 
Дерево проектов можно использовать следующим образом:
1)	– для открытия файлов, которые принадлежат проекту (двойным щелчком по названию файла)
2)	Также можно собирать, пересобирать, закрывать, удалять, делать активными и чистить проекты (щелчок правой кнопкой мыши по имени проекта)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5:35:05.471" idx="9">
    <p:pos x="5358" y="2304"/>
    <p:text>Приложение типа Qt Widgets как правило является основным для Qt. Остальные типы приложений,с корее являются вспомогательными!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06T15:39:16.791" idx="10">
    <p:pos x="6396" y="1140"/>
    <p:text>Выбор комплеекта = Выбор компилятора, платформы, версии Qt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A3796-381D-445C-B686-8A2B7EAB72FE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DB2F9-CF68-4B3B-B034-8679417CF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70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89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731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Система помощи — это интегрированное в среду разработки расширение </a:t>
            </a:r>
            <a:r>
              <a:rPr lang="ru-RU" dirty="0" err="1" smtClean="0"/>
              <a:t>Qt</a:t>
            </a:r>
            <a:r>
              <a:rPr lang="ru-RU" dirty="0" smtClean="0"/>
              <a:t> </a:t>
            </a:r>
            <a:r>
              <a:rPr lang="ru-RU" dirty="0" err="1" smtClean="0"/>
              <a:t>Help</a:t>
            </a:r>
            <a:r>
              <a:rPr lang="ru-RU" dirty="0" smtClean="0"/>
              <a:t>, которое предоставляет доступ к документации </a:t>
            </a:r>
            <a:r>
              <a:rPr lang="ru-RU" dirty="0" err="1" smtClean="0"/>
              <a:t>Qt</a:t>
            </a:r>
            <a:r>
              <a:rPr lang="ru-RU" dirty="0" smtClean="0"/>
              <a:t>. Сама библиотека </a:t>
            </a:r>
            <a:r>
              <a:rPr lang="ru-RU" dirty="0" err="1" smtClean="0"/>
              <a:t>Qt</a:t>
            </a:r>
            <a:r>
              <a:rPr lang="ru-RU" dirty="0" smtClean="0"/>
              <a:t> — собственно краеугольный камень, ради которого и на котором разрабатывалась среда </a:t>
            </a:r>
            <a:r>
              <a:rPr lang="ru-RU" dirty="0" err="1" smtClean="0"/>
              <a:t>Qt</a:t>
            </a:r>
            <a:r>
              <a:rPr lang="ru-RU" dirty="0" smtClean="0"/>
              <a:t> </a:t>
            </a:r>
            <a:r>
              <a:rPr lang="ru-RU" dirty="0" err="1" smtClean="0"/>
              <a:t>Creator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95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955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1200" dirty="0" smtClean="0">
                <a:latin typeface="Georgia (Основной текст)"/>
              </a:rPr>
              <a:t>Мастер проектов - средство для автоматического создания минимальных стартовых проектов для ваших программ.</a:t>
            </a:r>
          </a:p>
          <a:p>
            <a:pPr marL="0" indent="0" algn="just">
              <a:buNone/>
            </a:pPr>
            <a:r>
              <a:rPr lang="ru-RU" sz="1200" dirty="0" smtClean="0">
                <a:latin typeface="Georgia (Основной текст)"/>
              </a:rPr>
              <a:t>Создаваемый проект состоит из ресурсов, исходного текста и заголовочного файла.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788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err="1" smtClean="0"/>
              <a:t>Виджеты</a:t>
            </a:r>
            <a:r>
              <a:rPr lang="ru-RU" dirty="0" smtClean="0"/>
              <a:t> (</a:t>
            </a:r>
            <a:r>
              <a:rPr lang="en-US" dirty="0" smtClean="0"/>
              <a:t>Widgets) — </a:t>
            </a:r>
            <a:r>
              <a:rPr lang="ru-RU" dirty="0" smtClean="0"/>
              <a:t>это визуальные элементы, из которых состоит графический интерфейс пользователя. Примеры </a:t>
            </a:r>
            <a:r>
              <a:rPr lang="ru-RU" dirty="0" err="1" smtClean="0"/>
              <a:t>виджетов</a:t>
            </a:r>
            <a:r>
              <a:rPr lang="ru-RU" dirty="0" smtClean="0"/>
              <a:t>:</a:t>
            </a:r>
          </a:p>
          <a:p>
            <a:pPr algn="just"/>
            <a:r>
              <a:rPr lang="ru-RU" dirty="0" smtClean="0"/>
              <a:t>• Кнопка (класс </a:t>
            </a:r>
            <a:r>
              <a:rPr lang="en-US" dirty="0" err="1" smtClean="0"/>
              <a:t>QPushButton</a:t>
            </a:r>
            <a:r>
              <a:rPr lang="en-US" dirty="0" smtClean="0"/>
              <a:t>);</a:t>
            </a:r>
            <a:endParaRPr lang="ru-RU" dirty="0" smtClean="0"/>
          </a:p>
          <a:p>
            <a:pPr algn="just"/>
            <a:r>
              <a:rPr lang="en-US" dirty="0" smtClean="0"/>
              <a:t>• </a:t>
            </a:r>
            <a:r>
              <a:rPr lang="ru-RU" dirty="0" smtClean="0"/>
              <a:t>Метка (класс </a:t>
            </a:r>
            <a:r>
              <a:rPr lang="en-US" dirty="0" err="1" smtClean="0"/>
              <a:t>QLabel</a:t>
            </a:r>
            <a:r>
              <a:rPr lang="en-US" dirty="0" smtClean="0"/>
              <a:t>); </a:t>
            </a:r>
            <a:endParaRPr lang="ru-RU" dirty="0" smtClean="0"/>
          </a:p>
          <a:p>
            <a:pPr algn="just"/>
            <a:r>
              <a:rPr lang="en-US" dirty="0" smtClean="0"/>
              <a:t>• </a:t>
            </a:r>
            <a:r>
              <a:rPr lang="ru-RU" dirty="0" smtClean="0"/>
              <a:t>Поле ввода (класс </a:t>
            </a:r>
            <a:r>
              <a:rPr lang="en-US" dirty="0" err="1" smtClean="0"/>
              <a:t>QLineEdit</a:t>
            </a:r>
            <a:r>
              <a:rPr lang="en-US" dirty="0" smtClean="0"/>
              <a:t>); </a:t>
            </a:r>
            <a:endParaRPr lang="ru-RU" dirty="0" smtClean="0"/>
          </a:p>
          <a:p>
            <a:pPr algn="just"/>
            <a:r>
              <a:rPr lang="en-US" dirty="0" smtClean="0"/>
              <a:t>• </a:t>
            </a:r>
            <a:r>
              <a:rPr lang="ru-RU" dirty="0" smtClean="0"/>
              <a:t>Числовое поле-счётчик (класс </a:t>
            </a:r>
            <a:r>
              <a:rPr lang="en-US" dirty="0" err="1" smtClean="0"/>
              <a:t>QSpinBox</a:t>
            </a:r>
            <a:r>
              <a:rPr lang="en-US" dirty="0" smtClean="0"/>
              <a:t>);</a:t>
            </a:r>
            <a:endParaRPr lang="ru-RU" dirty="0" smtClean="0"/>
          </a:p>
          <a:p>
            <a:pPr algn="just"/>
            <a:r>
              <a:rPr lang="en-US" dirty="0" smtClean="0"/>
              <a:t>•</a:t>
            </a:r>
            <a:r>
              <a:rPr lang="ru-RU" dirty="0" smtClean="0"/>
              <a:t> Строка прокрутки (класс </a:t>
            </a:r>
            <a:r>
              <a:rPr lang="en-US" dirty="0" err="1" smtClean="0"/>
              <a:t>QScrollBar</a:t>
            </a:r>
            <a:r>
              <a:rPr lang="en-US" dirty="0" smtClean="0"/>
              <a:t>) </a:t>
            </a:r>
            <a:r>
              <a:rPr lang="ru-RU" dirty="0" smtClean="0"/>
              <a:t>и т.д.</a:t>
            </a:r>
          </a:p>
          <a:p>
            <a:pPr algn="just"/>
            <a:r>
              <a:rPr lang="ru-RU" dirty="0" smtClean="0"/>
              <a:t>Класс </a:t>
            </a:r>
            <a:r>
              <a:rPr lang="en-US" dirty="0" err="1" smtClean="0"/>
              <a:t>QWidget</a:t>
            </a:r>
            <a:r>
              <a:rPr lang="en-US" dirty="0" smtClean="0"/>
              <a:t> </a:t>
            </a:r>
            <a:r>
              <a:rPr lang="ru-RU" dirty="0" smtClean="0"/>
              <a:t> является фундаментальным для всех классов </a:t>
            </a:r>
            <a:r>
              <a:rPr lang="ru-RU" dirty="0" err="1" smtClean="0"/>
              <a:t>виджетов</a:t>
            </a:r>
            <a:r>
              <a:rPr lang="ru-RU" dirty="0" smtClean="0"/>
              <a:t>. В том числе </a:t>
            </a:r>
            <a:r>
              <a:rPr lang="ru-RU" dirty="0" err="1" smtClean="0"/>
              <a:t>виджетов</a:t>
            </a:r>
            <a:r>
              <a:rPr lang="ru-RU" dirty="0" smtClean="0"/>
              <a:t> </a:t>
            </a:r>
            <a:r>
              <a:rPr lang="en-US" dirty="0" err="1" smtClean="0"/>
              <a:t>QMainWindow</a:t>
            </a:r>
            <a:r>
              <a:rPr lang="en-US" dirty="0" smtClean="0"/>
              <a:t>, </a:t>
            </a:r>
            <a:r>
              <a:rPr lang="en-US" dirty="0" err="1" smtClean="0"/>
              <a:t>QDialog</a:t>
            </a:r>
            <a:r>
              <a:rPr lang="en-US" dirty="0" smtClean="0"/>
              <a:t>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65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чтобы оптимально разместить </a:t>
            </a:r>
            <a:r>
              <a:rPr lang="ru-RU" dirty="0" err="1" smtClean="0"/>
              <a:t>виджеты</a:t>
            </a:r>
            <a:r>
              <a:rPr lang="ru-RU" dirty="0" smtClean="0"/>
              <a:t> на форме, необходимо учесть ряд деталей: </a:t>
            </a:r>
            <a:endParaRPr lang="en-US" dirty="0" smtClean="0"/>
          </a:p>
          <a:p>
            <a:r>
              <a:rPr lang="ru-RU" dirty="0" smtClean="0"/>
              <a:t>• размер соседних </a:t>
            </a:r>
            <a:r>
              <a:rPr lang="ru-RU" dirty="0" err="1" smtClean="0"/>
              <a:t>виджетов</a:t>
            </a:r>
            <a:r>
              <a:rPr lang="ru-RU" dirty="0" smtClean="0"/>
              <a:t>; </a:t>
            </a:r>
            <a:endParaRPr lang="en-US" dirty="0" smtClean="0"/>
          </a:p>
          <a:p>
            <a:r>
              <a:rPr lang="ru-RU" dirty="0" smtClean="0"/>
              <a:t>• визуальные компоненты могут динамически изменять размер, исчезать или появляться в следствии работы логики программы;</a:t>
            </a:r>
            <a:endParaRPr lang="en-US" dirty="0" smtClean="0"/>
          </a:p>
          <a:p>
            <a:r>
              <a:rPr lang="ru-RU" dirty="0" smtClean="0"/>
              <a:t> • форма, в которой размещают </a:t>
            </a:r>
            <a:r>
              <a:rPr lang="ru-RU" dirty="0" err="1" smtClean="0"/>
              <a:t>виджеты</a:t>
            </a:r>
            <a:r>
              <a:rPr lang="ru-RU" dirty="0" smtClean="0"/>
              <a:t>, может динамически изменять размер при работе программы (когда пользователь меняет размер окна либо раскрывает его на весь экран);</a:t>
            </a:r>
            <a:endParaRPr lang="en-US" dirty="0" smtClean="0"/>
          </a:p>
          <a:p>
            <a:r>
              <a:rPr lang="ru-RU" dirty="0" smtClean="0"/>
              <a:t> • часто нужно растянуть визуальную компоненту таким образом, чтобы она занимала всё пространство формы, или же чтобы несколько компонент занимали пространство формы пропорционально (в соответствующих пропорциях 1:1, 1:2, 3:5 и т.д.); </a:t>
            </a:r>
            <a:endParaRPr lang="en-US" dirty="0" smtClean="0"/>
          </a:p>
          <a:p>
            <a:r>
              <a:rPr lang="ru-RU" dirty="0" smtClean="0"/>
              <a:t>• часто нужно разместить </a:t>
            </a:r>
            <a:r>
              <a:rPr lang="ru-RU" dirty="0" err="1" smtClean="0"/>
              <a:t>виджеты</a:t>
            </a:r>
            <a:r>
              <a:rPr lang="ru-RU" dirty="0" smtClean="0"/>
              <a:t>, либо группы </a:t>
            </a:r>
            <a:r>
              <a:rPr lang="ru-RU" dirty="0" err="1" smtClean="0"/>
              <a:t>виджетов</a:t>
            </a:r>
            <a:r>
              <a:rPr lang="ru-RU" dirty="0" smtClean="0"/>
              <a:t>, вертикально, либо горизонтально на форме. </a:t>
            </a:r>
          </a:p>
          <a:p>
            <a:r>
              <a:rPr lang="ru-RU" dirty="0" smtClean="0"/>
              <a:t>Для решения указанных проблем используется менеджер компоновки</a:t>
            </a:r>
            <a:r>
              <a:rPr lang="en-US" dirty="0" smtClean="0"/>
              <a:t> </a:t>
            </a:r>
            <a:r>
              <a:rPr lang="en-US" dirty="0" err="1" smtClean="0"/>
              <a:t>Qt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DB2F9-CF68-4B3B-B034-8679417CF37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61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Прямоугольник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0445453-B4A4-4F44-9603-0118593E33A8}" type="datetimeFigureOut">
              <a:rPr lang="ru-RU" smtClean="0"/>
              <a:t>14.09.2019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9570533-DCCD-44A0-A488-AF2BB17025E2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doc.crossplatform.ru/qt/4.6.x/qgroupbox.html" TargetMode="External"/><Relationship Id="rId13" Type="http://schemas.openxmlformats.org/officeDocument/2006/relationships/hyperlink" Target="http://doc.crossplatform.ru/qt/4.6.x/qspaceritem.html" TargetMode="External"/><Relationship Id="rId3" Type="http://schemas.openxmlformats.org/officeDocument/2006/relationships/hyperlink" Target="http://doc.crossplatform.ru/qt/4.6.x/qbuttongroup.html" TargetMode="External"/><Relationship Id="rId7" Type="http://schemas.openxmlformats.org/officeDocument/2006/relationships/hyperlink" Target="http://doc.crossplatform.ru/qt/4.6.x/qgridlayout.html" TargetMode="External"/><Relationship Id="rId12" Type="http://schemas.openxmlformats.org/officeDocument/2006/relationships/hyperlink" Target="http://doc.crossplatform.ru/qt/4.6.x/qsizepolicy.html" TargetMode="External"/><Relationship Id="rId17" Type="http://schemas.openxmlformats.org/officeDocument/2006/relationships/hyperlink" Target="http://doc.crossplatform.ru/qt/4.6.x/qwidgetitem.html" TargetMode="External"/><Relationship Id="rId2" Type="http://schemas.openxmlformats.org/officeDocument/2006/relationships/hyperlink" Target="http://doc.crossplatform.ru/qt/4.6.x/qboxlayout.html" TargetMode="External"/><Relationship Id="rId16" Type="http://schemas.openxmlformats.org/officeDocument/2006/relationships/hyperlink" Target="http://doc.crossplatform.ru/qt/4.6.x/qvboxlayou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.crossplatform.ru/qt/4.6.x/qgraphicsanchorlayout.html" TargetMode="External"/><Relationship Id="rId11" Type="http://schemas.openxmlformats.org/officeDocument/2006/relationships/hyperlink" Target="http://doc.crossplatform.ru/qt/4.6.x/qlayoutitem.html" TargetMode="External"/><Relationship Id="rId5" Type="http://schemas.openxmlformats.org/officeDocument/2006/relationships/hyperlink" Target="http://doc.crossplatform.ru/qt/4.6.x/qgraphicsanchor.html" TargetMode="External"/><Relationship Id="rId15" Type="http://schemas.openxmlformats.org/officeDocument/2006/relationships/hyperlink" Target="http://doc.crossplatform.ru/qt/4.6.x/qstackedwidget.html" TargetMode="External"/><Relationship Id="rId10" Type="http://schemas.openxmlformats.org/officeDocument/2006/relationships/hyperlink" Target="http://doc.crossplatform.ru/qt/4.6.x/qlayout.html" TargetMode="External"/><Relationship Id="rId4" Type="http://schemas.openxmlformats.org/officeDocument/2006/relationships/hyperlink" Target="http://doc.crossplatform.ru/qt/4.6.x/qformlayout.html" TargetMode="External"/><Relationship Id="rId9" Type="http://schemas.openxmlformats.org/officeDocument/2006/relationships/hyperlink" Target="http://doc.crossplatform.ru/qt/4.6.x/qhboxlayout.html" TargetMode="External"/><Relationship Id="rId14" Type="http://schemas.openxmlformats.org/officeDocument/2006/relationships/hyperlink" Target="http://doc.crossplatform.ru/qt/4.6.x/qstackedlayout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doc.crossplatform.ru/qt/4.6.x/qwidget.html#setLayou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doc.crossplatform.ru/qt/4.6.x/qformlayout.html#addRow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://doc.crossplatform.ru/qt/4.6.x/qwidg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://doc.crossplatform.ru/qt/4.6.x/qlabel.html" TargetMode="External"/><Relationship Id="rId4" Type="http://schemas.openxmlformats.org/officeDocument/2006/relationships/hyperlink" Target="http://doc.crossplatform.ru/qt/4.6.x/qstring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qwidget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Семинар 2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Интегрированная среда разработки </a:t>
            </a:r>
            <a:r>
              <a:rPr lang="en-US" dirty="0" err="1"/>
              <a:t>Qt</a:t>
            </a:r>
            <a:r>
              <a:rPr lang="en-US" dirty="0"/>
              <a:t> Creator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smtClean="0"/>
              <a:t>Создание проекта в </a:t>
            </a:r>
            <a:r>
              <a:rPr lang="en-US" dirty="0" err="1" smtClean="0"/>
              <a:t>Qt</a:t>
            </a:r>
            <a:r>
              <a:rPr lang="en-US" dirty="0" smtClean="0"/>
              <a:t> Creator.</a:t>
            </a:r>
          </a:p>
          <a:p>
            <a:r>
              <a:rPr lang="ru-RU" dirty="0" smtClean="0"/>
              <a:t>Компоновка </a:t>
            </a:r>
            <a:r>
              <a:rPr lang="ru-RU" dirty="0" err="1" smtClean="0"/>
              <a:t>виджетов</a:t>
            </a:r>
            <a:r>
              <a:rPr lang="ru-RU" dirty="0" smtClean="0"/>
              <a:t>. Размерная политика </a:t>
            </a:r>
            <a:r>
              <a:rPr lang="en-US" dirty="0" smtClean="0"/>
              <a:t>Qt.</a:t>
            </a:r>
          </a:p>
          <a:p>
            <a:r>
              <a:rPr lang="ru-RU" dirty="0" smtClean="0"/>
              <a:t>Создание формы в </a:t>
            </a:r>
            <a:r>
              <a:rPr lang="en-US" dirty="0" err="1" smtClean="0"/>
              <a:t>QtDesigner</a:t>
            </a:r>
            <a:r>
              <a:rPr lang="en-US" dirty="0" smtClean="0"/>
              <a:t>.</a:t>
            </a:r>
          </a:p>
          <a:p>
            <a:r>
              <a:rPr lang="ru-RU" dirty="0" smtClean="0"/>
              <a:t>Использование форм в проектах.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06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151116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en-US" dirty="0" err="1"/>
              <a:t>Qt</a:t>
            </a:r>
            <a:r>
              <a:rPr lang="en-US" dirty="0"/>
              <a:t> Designer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32" y="1890900"/>
            <a:ext cx="7687733" cy="4324350"/>
          </a:xfrm>
        </p:spPr>
      </p:pic>
      <p:sp>
        <p:nvSpPr>
          <p:cNvPr id="5" name="TextBox 4"/>
          <p:cNvSpPr txBox="1"/>
          <p:nvPr/>
        </p:nvSpPr>
        <p:spPr>
          <a:xfrm>
            <a:off x="838199" y="127471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orgia (Основной текст)"/>
              </a:rPr>
              <a:t>Qt</a:t>
            </a:r>
            <a:r>
              <a:rPr lang="en-US" dirty="0">
                <a:latin typeface="Georgia (Основной текст)"/>
              </a:rPr>
              <a:t> Designer – </a:t>
            </a:r>
            <a:r>
              <a:rPr lang="ru-RU" dirty="0">
                <a:latin typeface="Georgia (Основной текст)"/>
              </a:rPr>
              <a:t>это средство быстрой разработки приложений (</a:t>
            </a:r>
            <a:r>
              <a:rPr lang="en-US" dirty="0">
                <a:latin typeface="Georgia (Основной текст)"/>
              </a:rPr>
              <a:t>Rapid Application Development, RAD</a:t>
            </a:r>
            <a:r>
              <a:rPr lang="ru-RU" dirty="0">
                <a:latin typeface="Georgia (Основной текст)"/>
              </a:rPr>
              <a:t>)</a:t>
            </a:r>
            <a:r>
              <a:rPr lang="en-US" dirty="0">
                <a:latin typeface="Georgia (Основной текст)"/>
              </a:rPr>
              <a:t>.</a:t>
            </a:r>
            <a:endParaRPr lang="ru-RU" dirty="0">
              <a:latin typeface="Georgia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4883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725130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Начало работы с </a:t>
            </a:r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Интерфейс пользователя.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665" y="2683845"/>
            <a:ext cx="8610600" cy="81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791930"/>
            <a:ext cx="1063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начала работы запустите </a:t>
            </a:r>
            <a:r>
              <a:rPr lang="en-US" dirty="0" err="1"/>
              <a:t>QtCreator</a:t>
            </a:r>
            <a:r>
              <a:rPr lang="en-US" dirty="0"/>
              <a:t> </a:t>
            </a:r>
            <a:r>
              <a:rPr lang="ru-RU" dirty="0"/>
              <a:t>из командной </a:t>
            </a:r>
            <a:r>
              <a:rPr lang="ru-RU" dirty="0" smtClean="0"/>
              <a:t>строки (или иным более приятным для вас способом):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37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Начало работы с </a:t>
            </a:r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Интерфейс пользователя.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916" y="1690688"/>
            <a:ext cx="8348267" cy="4852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016251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23260" y="1679036"/>
            <a:ext cx="2476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)</a:t>
            </a:r>
            <a:r>
              <a:rPr lang="en-US" dirty="0"/>
              <a:t>- </a:t>
            </a:r>
            <a:r>
              <a:rPr lang="ru-RU" dirty="0"/>
              <a:t>Режимы работы</a:t>
            </a:r>
            <a:r>
              <a:rPr lang="en-US" dirty="0"/>
              <a:t> IDE</a:t>
            </a:r>
            <a:r>
              <a:rPr lang="ru-RU" dirty="0"/>
              <a:t> </a:t>
            </a:r>
            <a:r>
              <a:rPr lang="en-US" dirty="0" err="1"/>
              <a:t>Qt</a:t>
            </a:r>
            <a:r>
              <a:rPr lang="en-US" dirty="0"/>
              <a:t> Creator</a:t>
            </a:r>
            <a:r>
              <a:rPr lang="ru-RU" dirty="0"/>
              <a:t>:</a:t>
            </a:r>
          </a:p>
          <a:p>
            <a:pPr marL="285750" indent="-285750">
              <a:buFontTx/>
              <a:buChar char="-"/>
            </a:pPr>
            <a:r>
              <a:rPr lang="ru-RU" dirty="0"/>
              <a:t>«Начало»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«Редактор»</a:t>
            </a:r>
            <a:r>
              <a:rPr lang="en-US" dirty="0"/>
              <a:t>;</a:t>
            </a:r>
          </a:p>
          <a:p>
            <a:pPr marL="285750" indent="-285750">
              <a:buFontTx/>
              <a:buChar char="-"/>
            </a:pPr>
            <a:r>
              <a:rPr lang="ru-RU" dirty="0"/>
              <a:t>«Отладка»;</a:t>
            </a:r>
          </a:p>
          <a:p>
            <a:pPr marL="285750" indent="-285750">
              <a:buFontTx/>
              <a:buChar char="-"/>
            </a:pPr>
            <a:r>
              <a:rPr lang="ru-RU" dirty="0"/>
              <a:t>«Проекты»;</a:t>
            </a:r>
          </a:p>
          <a:p>
            <a:pPr marL="285750" indent="-285750">
              <a:buFontTx/>
              <a:buChar char="-"/>
            </a:pPr>
            <a:r>
              <a:rPr lang="ru-RU" dirty="0"/>
              <a:t>«Анализ»;</a:t>
            </a:r>
          </a:p>
          <a:p>
            <a:pPr marL="285750" indent="-285750">
              <a:buFontTx/>
              <a:buChar char="-"/>
            </a:pPr>
            <a:r>
              <a:rPr lang="ru-RU" dirty="0"/>
              <a:t>«Справка».</a:t>
            </a:r>
            <a:endParaRPr lang="en-US" dirty="0"/>
          </a:p>
          <a:p>
            <a:r>
              <a:rPr lang="ru-RU" dirty="0"/>
              <a:t>(2)</a:t>
            </a:r>
            <a:r>
              <a:rPr lang="en-US" dirty="0"/>
              <a:t> – </a:t>
            </a:r>
            <a:r>
              <a:rPr lang="ru-RU" dirty="0"/>
              <a:t>Информация о выборе комплекта для (3) – запуска, (4) – отладки, (5) – сборки</a:t>
            </a:r>
          </a:p>
          <a:p>
            <a:r>
              <a:rPr lang="ru-RU" dirty="0"/>
              <a:t>(6) – </a:t>
            </a:r>
            <a:r>
              <a:rPr lang="ru-RU" dirty="0" err="1"/>
              <a:t>локализатор</a:t>
            </a:r>
            <a:r>
              <a:rPr lang="ru-RU" dirty="0"/>
              <a:t> (средство поиска)</a:t>
            </a:r>
          </a:p>
          <a:p>
            <a:r>
              <a:rPr lang="ru-RU" dirty="0"/>
              <a:t>(7) – окна «вывода».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0767" y="5065546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767" y="5619584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839" y="5765936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839" y="6192799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83988" y="5960013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7041" y="6377465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141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Начало работы с </a:t>
            </a:r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Интерфейс пользователя.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309" y="1690688"/>
            <a:ext cx="7829381" cy="4534748"/>
          </a:xfrm>
        </p:spPr>
      </p:pic>
      <p:sp>
        <p:nvSpPr>
          <p:cNvPr id="6" name="TextBox 5"/>
          <p:cNvSpPr txBox="1"/>
          <p:nvPr/>
        </p:nvSpPr>
        <p:spPr>
          <a:xfrm>
            <a:off x="3630037" y="6342433"/>
            <a:ext cx="49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QtCreator</a:t>
            </a:r>
            <a:r>
              <a:rPr lang="en-US" dirty="0"/>
              <a:t> </a:t>
            </a:r>
            <a:r>
              <a:rPr lang="ru-RU" dirty="0"/>
              <a:t>в режиме «Отладка»</a:t>
            </a:r>
          </a:p>
        </p:txBody>
      </p:sp>
    </p:spTree>
    <p:extLst>
      <p:ext uri="{BB962C8B-B14F-4D97-AF65-F5344CB8AC3E}">
        <p14:creationId xmlns:p14="http://schemas.microsoft.com/office/powerpoint/2010/main" val="41853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Начало работы с </a:t>
            </a:r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Интерфейс пользователя.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24" y="2249488"/>
            <a:ext cx="6973364" cy="4054025"/>
          </a:xfrm>
        </p:spPr>
      </p:pic>
      <p:sp>
        <p:nvSpPr>
          <p:cNvPr id="5" name="TextBox 4"/>
          <p:cNvSpPr txBox="1"/>
          <p:nvPr/>
        </p:nvSpPr>
        <p:spPr>
          <a:xfrm>
            <a:off x="3630037" y="6342433"/>
            <a:ext cx="49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QtCreator</a:t>
            </a:r>
            <a:r>
              <a:rPr lang="en-US" dirty="0"/>
              <a:t> </a:t>
            </a:r>
            <a:r>
              <a:rPr lang="ru-RU" dirty="0"/>
              <a:t>в режиме «Проекты»</a:t>
            </a:r>
          </a:p>
        </p:txBody>
      </p:sp>
    </p:spTree>
    <p:extLst>
      <p:ext uri="{BB962C8B-B14F-4D97-AF65-F5344CB8AC3E}">
        <p14:creationId xmlns:p14="http://schemas.microsoft.com/office/powerpoint/2010/main" val="20993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8" y="766482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Начало работы с </a:t>
            </a:r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Интерфейс пользователя.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97" y="1926759"/>
            <a:ext cx="7426601" cy="4324350"/>
          </a:xfrm>
        </p:spPr>
      </p:pic>
      <p:sp>
        <p:nvSpPr>
          <p:cNvPr id="5" name="TextBox 4"/>
          <p:cNvSpPr txBox="1"/>
          <p:nvPr/>
        </p:nvSpPr>
        <p:spPr>
          <a:xfrm>
            <a:off x="3630037" y="6342433"/>
            <a:ext cx="49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QtCreator</a:t>
            </a:r>
            <a:r>
              <a:rPr lang="en-US" dirty="0"/>
              <a:t> </a:t>
            </a:r>
            <a:r>
              <a:rPr lang="ru-RU" dirty="0"/>
              <a:t>в режиме «Справка»</a:t>
            </a:r>
          </a:p>
        </p:txBody>
      </p:sp>
    </p:spTree>
    <p:extLst>
      <p:ext uri="{BB962C8B-B14F-4D97-AF65-F5344CB8AC3E}">
        <p14:creationId xmlns:p14="http://schemas.microsoft.com/office/powerpoint/2010/main" val="20160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Редактор.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9" y="1366943"/>
            <a:ext cx="4505761" cy="50832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8750" y="1182277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5610" y="1366943"/>
            <a:ext cx="656066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(</a:t>
            </a:r>
            <a:r>
              <a:rPr lang="en-US" sz="1600" dirty="0"/>
              <a:t>1</a:t>
            </a:r>
            <a:r>
              <a:rPr lang="ru-RU" sz="1600" dirty="0"/>
              <a:t>) </a:t>
            </a:r>
            <a:r>
              <a:rPr lang="en-US" sz="1600" dirty="0"/>
              <a:t>- </a:t>
            </a:r>
            <a:r>
              <a:rPr lang="ru-RU" sz="1600" dirty="0"/>
              <a:t>Просмотр содержимого проекта.</a:t>
            </a:r>
          </a:p>
          <a:p>
            <a:r>
              <a:rPr lang="ru-RU" sz="1600" dirty="0"/>
              <a:t>Доступно для конфигурации в режимах «Редактор» и «Отладка».</a:t>
            </a:r>
          </a:p>
          <a:p>
            <a:r>
              <a:rPr lang="ru-RU" sz="1600" dirty="0"/>
              <a:t>Позволяет настроить вывод следующей информации о проекте: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«Проекты» - отображает информацию об открытых проектах;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«Открытые документы» - показывает документы открытые в текущий момент;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«Закладки» - отображает информацию о закладках текущей сессии;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«Файловая система» - показывает все файлы, содержащиеся в текущей директории;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«Обзор классов» - отображает информацию об иерархии классов в текущем проекте;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«Контур» -  показывает иерархию С++ файла или иерархию типов </a:t>
            </a:r>
            <a:r>
              <a:rPr lang="en-US" sz="1600" dirty="0"/>
              <a:t>QML </a:t>
            </a:r>
            <a:r>
              <a:rPr lang="ru-RU" sz="1600" dirty="0"/>
              <a:t>файла;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«Иерархия типов» - показывает базовые классы класса;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«Иерархия включений» - показывает какие файлы включены в данный файл и в какие файлы включен он сам.</a:t>
            </a:r>
          </a:p>
          <a:p>
            <a:r>
              <a:rPr lang="ru-RU" sz="1600" dirty="0"/>
              <a:t>Можно изменять вид панели (1) с помощью кнопок «Закрыть», «Разделить», «Согласовать с редактором», «Настроить отображение» и выпадающего списка «Проекты, Открытые документы и т.п...»</a:t>
            </a:r>
          </a:p>
          <a:p>
            <a:endParaRPr lang="ru-RU" sz="16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6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598" y="551329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Вывод информации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87" y="4006205"/>
            <a:ext cx="9007621" cy="2164268"/>
          </a:xfrm>
        </p:spPr>
      </p:pic>
      <p:sp>
        <p:nvSpPr>
          <p:cNvPr id="7" name="Прямоугольник 6"/>
          <p:cNvSpPr/>
          <p:nvPr/>
        </p:nvSpPr>
        <p:spPr>
          <a:xfrm>
            <a:off x="1592188" y="1420882"/>
            <a:ext cx="90076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/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Панель задач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Creator 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может выводить следующие панели (доступна во всех режимах):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Проблемы;</a:t>
            </a:r>
            <a:endParaRPr lang="en-U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Результаты поиска;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Вывод приложения;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Консоль сборки;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Консоль отладчика;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сообщения;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Контроль версий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562323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Вывод информации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50" y="1629123"/>
            <a:ext cx="5348231" cy="199781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28" y="4258675"/>
            <a:ext cx="3383573" cy="18746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04" y="1629123"/>
            <a:ext cx="3792597" cy="19978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0" y="4258675"/>
            <a:ext cx="6576630" cy="18746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5211" y="3643897"/>
            <a:ext cx="446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 Окно вывода ошибок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7404" y="3573473"/>
            <a:ext cx="383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 Окно вывода информации о сборке проекта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362" y="6118765"/>
            <a:ext cx="687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 Окно поиска по проекту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1334" y="6164931"/>
            <a:ext cx="348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 Окно вывода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9362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529" y="623888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проекта.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90688"/>
            <a:ext cx="6459786" cy="40100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50311" y="1690688"/>
            <a:ext cx="49962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1). </a:t>
            </a:r>
            <a:r>
              <a:rPr lang="ru-RU" dirty="0"/>
              <a:t>Для создания простого оконного проекта выберите в главном меню Файл-&gt;Создать файл или проект или нажмите </a:t>
            </a:r>
            <a:r>
              <a:rPr lang="ru-RU" dirty="0" err="1"/>
              <a:t>Ctrl+N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en-US" dirty="0"/>
              <a:t>2). </a:t>
            </a:r>
            <a:r>
              <a:rPr lang="ru-RU" dirty="0"/>
              <a:t>Для создания нашего проекта выберем раздел </a:t>
            </a:r>
            <a:r>
              <a:rPr lang="ru-RU" dirty="0" err="1" smtClean="0"/>
              <a:t>Applications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ru-RU" dirty="0"/>
              <a:t>Приложения) в списке </a:t>
            </a:r>
            <a:r>
              <a:rPr lang="ru-RU" dirty="0" err="1" smtClean="0"/>
              <a:t>Projects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ru-RU" dirty="0"/>
              <a:t>Проекты) и выберем Приложение </a:t>
            </a:r>
            <a:r>
              <a:rPr lang="ru-RU" dirty="0" err="1"/>
              <a:t>Qt</a:t>
            </a:r>
            <a:r>
              <a:rPr lang="ru-RU" dirty="0"/>
              <a:t> </a:t>
            </a:r>
            <a:r>
              <a:rPr lang="ru-RU" dirty="0" err="1"/>
              <a:t>Widgets</a:t>
            </a:r>
            <a:r>
              <a:rPr lang="ru-RU" dirty="0"/>
              <a:t> как тип.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3). Нажмём кнопку Выбрать...</a:t>
            </a:r>
          </a:p>
        </p:txBody>
      </p:sp>
    </p:spTree>
    <p:extLst>
      <p:ext uri="{BB962C8B-B14F-4D97-AF65-F5344CB8AC3E}">
        <p14:creationId xmlns:p14="http://schemas.microsoft.com/office/powerpoint/2010/main" val="21976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702210"/>
            <a:ext cx="10972800" cy="1066800"/>
          </a:xfrm>
        </p:spPr>
        <p:txBody>
          <a:bodyPr/>
          <a:lstStyle/>
          <a:p>
            <a:pPr algn="ctr"/>
            <a:r>
              <a:rPr lang="ru-RU" dirty="0"/>
              <a:t>Состав компонентов </a:t>
            </a:r>
            <a:r>
              <a:rPr lang="en-US" dirty="0"/>
              <a:t>IDE </a:t>
            </a:r>
            <a:r>
              <a:rPr lang="en-US" dirty="0" err="1"/>
              <a:t>Qt</a:t>
            </a:r>
            <a:r>
              <a:rPr lang="en-US" dirty="0"/>
              <a:t> Creator.</a:t>
            </a:r>
            <a:endParaRPr lang="ru-RU" dirty="0"/>
          </a:p>
        </p:txBody>
      </p:sp>
      <p:sp>
        <p:nvSpPr>
          <p:cNvPr id="4" name="Блок-схема: процесс 3"/>
          <p:cNvSpPr/>
          <p:nvPr/>
        </p:nvSpPr>
        <p:spPr>
          <a:xfrm>
            <a:off x="2516908" y="3906983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627744" y="4050208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Система помощи</a:t>
            </a:r>
          </a:p>
        </p:txBody>
      </p:sp>
      <p:sp>
        <p:nvSpPr>
          <p:cNvPr id="6" name="Блок-схема: процесс 5"/>
          <p:cNvSpPr/>
          <p:nvPr/>
        </p:nvSpPr>
        <p:spPr>
          <a:xfrm>
            <a:off x="2516907" y="4673725"/>
            <a:ext cx="2235201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7744" y="481695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Компилятор</a:t>
            </a:r>
          </a:p>
        </p:txBody>
      </p:sp>
      <p:sp>
        <p:nvSpPr>
          <p:cNvPr id="8" name="Блок-схема: процесс 7"/>
          <p:cNvSpPr/>
          <p:nvPr/>
        </p:nvSpPr>
        <p:spPr>
          <a:xfrm>
            <a:off x="2498435" y="5472732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609271" y="5615957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Мастер проектов</a:t>
            </a:r>
          </a:p>
        </p:txBody>
      </p:sp>
      <p:sp>
        <p:nvSpPr>
          <p:cNvPr id="10" name="Блок-схема: процесс 9"/>
          <p:cNvSpPr/>
          <p:nvPr/>
        </p:nvSpPr>
        <p:spPr>
          <a:xfrm>
            <a:off x="4969163" y="3906983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079999" y="4050208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Библиотека </a:t>
            </a:r>
            <a:r>
              <a:rPr lang="en-US" dirty="0" err="1">
                <a:solidFill>
                  <a:schemeClr val="bg1"/>
                </a:solidFill>
                <a:latin typeface="Georgia (Основной текст)"/>
              </a:rPr>
              <a:t>Qt</a:t>
            </a:r>
            <a:endParaRPr lang="ru-RU" dirty="0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12" name="Блок-схема: процесс 11"/>
          <p:cNvSpPr/>
          <p:nvPr/>
        </p:nvSpPr>
        <p:spPr>
          <a:xfrm>
            <a:off x="4969162" y="4673725"/>
            <a:ext cx="2235201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9999" y="4816950"/>
            <a:ext cx="21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Компоновщик</a:t>
            </a:r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4969163" y="5472732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4971598" y="5615957"/>
            <a:ext cx="235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Текстовый редактор</a:t>
            </a:r>
          </a:p>
        </p:txBody>
      </p:sp>
      <p:sp>
        <p:nvSpPr>
          <p:cNvPr id="16" name="Блок-схема: процесс 15"/>
          <p:cNvSpPr/>
          <p:nvPr/>
        </p:nvSpPr>
        <p:spPr>
          <a:xfrm>
            <a:off x="7443353" y="3906983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4189" y="3916434"/>
            <a:ext cx="20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Проектный обозреватель</a:t>
            </a:r>
          </a:p>
        </p:txBody>
      </p:sp>
      <p:sp>
        <p:nvSpPr>
          <p:cNvPr id="18" name="Блок-схема: процесс 17"/>
          <p:cNvSpPr/>
          <p:nvPr/>
        </p:nvSpPr>
        <p:spPr>
          <a:xfrm>
            <a:off x="7443353" y="4697702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4189" y="4840927"/>
            <a:ext cx="201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Georgia (Основной текст)"/>
              </a:rPr>
              <a:t>Отладчик</a:t>
            </a:r>
          </a:p>
        </p:txBody>
      </p:sp>
      <p:sp>
        <p:nvSpPr>
          <p:cNvPr id="20" name="Блок-схема: процесс 19"/>
          <p:cNvSpPr/>
          <p:nvPr/>
        </p:nvSpPr>
        <p:spPr>
          <a:xfrm>
            <a:off x="7439891" y="5496709"/>
            <a:ext cx="2235200" cy="65578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0727" y="5639934"/>
            <a:ext cx="201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Georgia (Основной текст)"/>
              </a:rPr>
              <a:t>Qt</a:t>
            </a:r>
            <a:r>
              <a:rPr lang="en-US" dirty="0">
                <a:solidFill>
                  <a:schemeClr val="bg1"/>
                </a:solidFill>
                <a:latin typeface="Georgia (Основной текст)"/>
              </a:rPr>
              <a:t> Designer</a:t>
            </a:r>
            <a:endParaRPr lang="ru-RU" dirty="0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22" name="Блок-схема: извлечение 21"/>
          <p:cNvSpPr/>
          <p:nvPr/>
        </p:nvSpPr>
        <p:spPr>
          <a:xfrm>
            <a:off x="2516908" y="2692340"/>
            <a:ext cx="7158183" cy="107141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5089235" y="3158953"/>
            <a:ext cx="20135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bg1"/>
                </a:solidFill>
                <a:latin typeface="Georgia (Основной текст)"/>
              </a:rPr>
              <a:t>Qt</a:t>
            </a:r>
            <a:r>
              <a:rPr lang="en-US" sz="2500" dirty="0">
                <a:solidFill>
                  <a:schemeClr val="bg1"/>
                </a:solidFill>
                <a:latin typeface="Georgia (Основной текст)"/>
              </a:rPr>
              <a:t> Creator</a:t>
            </a:r>
            <a:endParaRPr lang="ru-RU" sz="2500" dirty="0">
              <a:solidFill>
                <a:schemeClr val="bg1"/>
              </a:solidFill>
              <a:latin typeface="Georgia (Основной текст)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382" y="1769010"/>
            <a:ext cx="105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IDE,  (Integrated Development Environment -</a:t>
            </a:r>
            <a:r>
              <a:rPr lang="ru-RU" dirty="0" smtClean="0"/>
              <a:t> </a:t>
            </a:r>
            <a:r>
              <a:rPr lang="ru-RU" dirty="0"/>
              <a:t>интегрированная среда разработки) – это набор инструментов, объединенных в одном приложении. </a:t>
            </a:r>
          </a:p>
        </p:txBody>
      </p:sp>
    </p:spTree>
    <p:extLst>
      <p:ext uri="{BB962C8B-B14F-4D97-AF65-F5344CB8AC3E}">
        <p14:creationId xmlns:p14="http://schemas.microsoft.com/office/powerpoint/2010/main" val="32013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703730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проекта.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96961" y="2171700"/>
            <a:ext cx="4600575" cy="2901950"/>
          </a:xfrm>
        </p:spPr>
        <p:txBody>
          <a:bodyPr>
            <a:normAutofit fontScale="92500" lnSpcReduction="20000"/>
          </a:bodyPr>
          <a:lstStyle/>
          <a:p>
            <a:r>
              <a:rPr lang="ru-RU" sz="2000" dirty="0"/>
              <a:t>Далее нам необходимо ввести имя проекта в поле ввода Название: (например </a:t>
            </a:r>
            <a:r>
              <a:rPr lang="en-US" sz="2000" dirty="0" err="1" smtClean="0"/>
              <a:t>Pult</a:t>
            </a:r>
            <a:r>
              <a:rPr lang="ru-RU" sz="2000" dirty="0" smtClean="0"/>
              <a:t>). </a:t>
            </a:r>
            <a:endParaRPr lang="ru-RU" sz="2000" dirty="0"/>
          </a:p>
          <a:p>
            <a:r>
              <a:rPr lang="ru-RU" sz="2000" dirty="0"/>
              <a:t>Поле ввода «Создать в:» содержит путь, где будет создан каталог с новым проектом. Флажок Размещение проекта по умолчанию означает, что путь расположения проекта сохраняется и для последующих новых проектов.</a:t>
            </a:r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r="1033"/>
          <a:stretch/>
        </p:blipFill>
        <p:spPr>
          <a:xfrm>
            <a:off x="452673" y="1778732"/>
            <a:ext cx="6790100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658906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проекта.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149524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 время следующего шага необходимо указать комплект, с помощью которого среда будет строить новый проект. Оставим выбор инструментария по умолчанию и нажмём кнопку </a:t>
            </a:r>
            <a:r>
              <a:rPr lang="ru-RU" dirty="0" err="1"/>
              <a:t>Next</a:t>
            </a:r>
            <a:r>
              <a:rPr lang="ru-RU" dirty="0"/>
              <a:t> (Далее). 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400" b="1270"/>
          <a:stretch/>
        </p:blipFill>
        <p:spPr>
          <a:xfrm>
            <a:off x="2673790" y="2403068"/>
            <a:ext cx="6844420" cy="3626540"/>
          </a:xfrm>
        </p:spPr>
      </p:pic>
    </p:spTree>
    <p:extLst>
      <p:ext uri="{BB962C8B-B14F-4D97-AF65-F5344CB8AC3E}">
        <p14:creationId xmlns:p14="http://schemas.microsoft.com/office/powerpoint/2010/main" val="9234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059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en-US" dirty="0" err="1" smtClean="0"/>
              <a:t>Pult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3222" y="1558245"/>
            <a:ext cx="445807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/>
              <a:t>Для продолжения создания проекта необходимо выбрать базовый класс для нашего графического интерфейса.</a:t>
            </a:r>
          </a:p>
          <a:p>
            <a:pPr algn="just"/>
            <a:r>
              <a:rPr lang="ru-RU" sz="1600" dirty="0" smtClean="0"/>
              <a:t>Мы можем выбрать: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 smtClean="0"/>
              <a:t>QMainWindow</a:t>
            </a:r>
            <a:r>
              <a:rPr lang="en-US" sz="1600" dirty="0" smtClean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 smtClean="0"/>
              <a:t>QWidget</a:t>
            </a:r>
            <a:r>
              <a:rPr lang="en-US" sz="1600" dirty="0" smtClean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 smtClean="0"/>
              <a:t>QDialog</a:t>
            </a:r>
            <a:r>
              <a:rPr lang="en-U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r>
              <a:rPr lang="ru-RU" sz="1600" dirty="0" smtClean="0"/>
              <a:t>Для того, чтобы определиться с этим рассмотрим что собой представляет каждый из вариантов..</a:t>
            </a:r>
            <a:endParaRPr lang="ru-RU" sz="16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9" y="1696898"/>
            <a:ext cx="6873836" cy="3673158"/>
          </a:xfrm>
        </p:spPr>
      </p:pic>
    </p:spTree>
    <p:extLst>
      <p:ext uri="{BB962C8B-B14F-4D97-AF65-F5344CB8AC3E}">
        <p14:creationId xmlns:p14="http://schemas.microsoft.com/office/powerpoint/2010/main" val="205412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172" y="373455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Что такое «</a:t>
            </a:r>
            <a:r>
              <a:rPr lang="ru-RU" dirty="0" err="1" smtClean="0"/>
              <a:t>виджет</a:t>
            </a:r>
            <a:r>
              <a:rPr lang="ru-RU" dirty="0" smtClean="0"/>
              <a:t>»?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17" y="1213164"/>
            <a:ext cx="9649918" cy="5644835"/>
          </a:xfrm>
        </p:spPr>
      </p:pic>
    </p:spTree>
    <p:extLst>
      <p:ext uri="{BB962C8B-B14F-4D97-AF65-F5344CB8AC3E}">
        <p14:creationId xmlns:p14="http://schemas.microsoft.com/office/powerpoint/2010/main" val="24087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869179"/>
            <a:ext cx="4605196" cy="4325112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2000" dirty="0"/>
              <a:t>Класс </a:t>
            </a:r>
            <a:r>
              <a:rPr lang="ru-RU" sz="2000" dirty="0" err="1"/>
              <a:t>QMainWindow</a:t>
            </a:r>
            <a:r>
              <a:rPr lang="ru-RU" sz="2000" dirty="0"/>
              <a:t> — это очень важный класс, который реализует главное </a:t>
            </a:r>
            <a:r>
              <a:rPr lang="ru-RU" sz="2000" dirty="0" smtClean="0"/>
              <a:t>окно, содержащее </a:t>
            </a:r>
            <a:r>
              <a:rPr lang="ru-RU" sz="2000" dirty="0"/>
              <a:t>в себе типовые </a:t>
            </a:r>
            <a:r>
              <a:rPr lang="ru-RU" sz="2000" dirty="0" err="1"/>
              <a:t>виджеты</a:t>
            </a:r>
            <a:r>
              <a:rPr lang="ru-RU" sz="2000" dirty="0"/>
              <a:t>, необходимые большинству приложений, такие как </a:t>
            </a:r>
            <a:r>
              <a:rPr lang="ru-RU" sz="2000" dirty="0" smtClean="0"/>
              <a:t>меню, секции </a:t>
            </a:r>
            <a:r>
              <a:rPr lang="ru-RU" sz="2000" dirty="0"/>
              <a:t>для панелей инструментов, рабочую область, строки состояния. 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27707" y="690327"/>
            <a:ext cx="10972800" cy="1066800"/>
          </a:xfrm>
        </p:spPr>
        <p:txBody>
          <a:bodyPr/>
          <a:lstStyle/>
          <a:p>
            <a:pPr algn="ctr"/>
            <a:r>
              <a:rPr lang="en-US" dirty="0" err="1" smtClean="0"/>
              <a:t>QMainWindow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t="28251" r="31906" b="20660"/>
          <a:stretch/>
        </p:blipFill>
        <p:spPr bwMode="auto">
          <a:xfrm>
            <a:off x="5214796" y="1769981"/>
            <a:ext cx="6147302" cy="474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95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1493" y="536569"/>
            <a:ext cx="10972800" cy="1066800"/>
          </a:xfrm>
        </p:spPr>
        <p:txBody>
          <a:bodyPr/>
          <a:lstStyle/>
          <a:p>
            <a:pPr algn="ctr"/>
            <a:r>
              <a:rPr lang="en-US" dirty="0" err="1" smtClean="0"/>
              <a:t>QDialog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45" y="4092166"/>
            <a:ext cx="3835981" cy="2431195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19" y="5027986"/>
            <a:ext cx="3267206" cy="14953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25" y="3875533"/>
            <a:ext cx="4073581" cy="264782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25" y="1320914"/>
            <a:ext cx="4073581" cy="255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558297" y="182660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/>
              <a:t>Диалоговое окно — это центральный элемент, обеспечивающий взаимодействие между пользователем и </a:t>
            </a:r>
            <a:r>
              <a:rPr lang="ru-RU" dirty="0" smtClean="0"/>
              <a:t>приложением.</a:t>
            </a:r>
          </a:p>
          <a:p>
            <a:pPr algn="just"/>
            <a:r>
              <a:rPr lang="ru-RU" dirty="0" smtClean="0"/>
              <a:t>Диалоговые </a:t>
            </a:r>
            <a:r>
              <a:rPr lang="ru-RU" dirty="0"/>
              <a:t>окна бывают модальными и немодальными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5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0594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en-US" dirty="0" err="1" smtClean="0"/>
              <a:t>Pult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03220" y="1929437"/>
            <a:ext cx="3923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/>
              <a:t>Для нашего приложения выберем класс </a:t>
            </a:r>
            <a:r>
              <a:rPr lang="en-US" sz="1600" dirty="0" err="1" smtClean="0"/>
              <a:t>QWidget</a:t>
            </a:r>
            <a:r>
              <a:rPr lang="en-US" sz="1600" dirty="0" smtClean="0"/>
              <a:t>.</a:t>
            </a:r>
          </a:p>
          <a:p>
            <a:pPr algn="just"/>
            <a:r>
              <a:rPr lang="ru-RU" sz="1600" dirty="0" smtClean="0"/>
              <a:t>Не будем создавать форму.</a:t>
            </a:r>
            <a:endParaRPr lang="ru-RU" sz="1600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29" y="1882248"/>
            <a:ext cx="6873836" cy="3673158"/>
          </a:xfrm>
        </p:spPr>
      </p:pic>
    </p:spTree>
    <p:extLst>
      <p:ext uri="{BB962C8B-B14F-4D97-AF65-F5344CB8AC3E}">
        <p14:creationId xmlns:p14="http://schemas.microsoft.com/office/powerpoint/2010/main" val="24182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07" y="608845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en-US" dirty="0" err="1" smtClean="0"/>
              <a:t>Pult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32035" y="1858910"/>
            <a:ext cx="422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widget.h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64948" y="1873661"/>
            <a:ext cx="422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widget.cpp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5" y="2226386"/>
            <a:ext cx="3612193" cy="3985605"/>
          </a:xfr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45" y="2242993"/>
            <a:ext cx="49911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27707" y="422493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Qt</a:t>
            </a:r>
            <a:r>
              <a:rPr lang="en-US" dirty="0" smtClean="0"/>
              <a:t> Creator. </a:t>
            </a:r>
            <a:r>
              <a:rPr lang="en-US" dirty="0" err="1" smtClean="0"/>
              <a:t>Pult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41500" y="1675645"/>
            <a:ext cx="536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main.cpp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717670" y="1119961"/>
            <a:ext cx="430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Pult.pro</a:t>
            </a:r>
            <a:endParaRPr lang="ru-RU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49" y="2044977"/>
            <a:ext cx="43148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t="5017" r="41559" b="33729"/>
          <a:stretch/>
        </p:blipFill>
        <p:spPr bwMode="auto">
          <a:xfrm>
            <a:off x="6536600" y="1489293"/>
            <a:ext cx="4671589" cy="420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</a:t>
            </a:r>
            <a:r>
              <a:rPr lang="en-US" dirty="0"/>
              <a:t>GUI.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Есть два подхода, которые можно использовать при построении графического пользовательского интерфейса, используя виджеты </a:t>
            </a:r>
            <a:r>
              <a:rPr lang="ru-RU" dirty="0" err="1"/>
              <a:t>Qt</a:t>
            </a:r>
            <a:r>
              <a:rPr lang="ru-RU" dirty="0"/>
              <a:t>: </a:t>
            </a:r>
          </a:p>
          <a:p>
            <a:pPr marL="514350" indent="-514350">
              <a:buAutoNum type="arabicPeriod"/>
            </a:pPr>
            <a:r>
              <a:rPr lang="ru-RU" dirty="0"/>
              <a:t>Создать, настроить виджеты и разместить их на форме в соответствующих компоновках с помощью программного кода; </a:t>
            </a:r>
          </a:p>
          <a:p>
            <a:pPr marL="514350" indent="-514350">
              <a:buAutoNum type="arabicPeriod"/>
            </a:pPr>
            <a:r>
              <a:rPr lang="ru-RU" dirty="0"/>
              <a:t>Воспользоваться визуальным редактором форм </a:t>
            </a:r>
            <a:r>
              <a:rPr lang="ru-RU" dirty="0" err="1"/>
              <a:t>Qt</a:t>
            </a:r>
            <a:r>
              <a:rPr lang="ru-RU" dirty="0"/>
              <a:t> </a:t>
            </a:r>
            <a:r>
              <a:rPr lang="ru-RU" dirty="0" err="1" smtClean="0"/>
              <a:t>Designer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17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529" y="667871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Помощь всегда рядом…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1465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1). </a:t>
            </a:r>
            <a:r>
              <a:rPr lang="en-US" dirty="0" err="1" smtClean="0"/>
              <a:t>QtHelp</a:t>
            </a:r>
            <a:r>
              <a:rPr lang="en-US" dirty="0" smtClean="0"/>
              <a:t>;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2). </a:t>
            </a:r>
            <a:r>
              <a:rPr lang="en-US" dirty="0" err="1" smtClean="0"/>
              <a:t>QtAssistant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ru-RU" dirty="0"/>
              <a:t>3). Сетевые ресурсы</a:t>
            </a:r>
            <a:r>
              <a:rPr lang="ru-RU" dirty="0" smtClean="0"/>
              <a:t>:</a:t>
            </a:r>
            <a:endParaRPr lang="en-US" dirty="0" smtClean="0"/>
          </a:p>
          <a:p>
            <a:pPr marL="457200" indent="-457200"/>
            <a:r>
              <a:rPr lang="en-US" dirty="0">
                <a:hlinkClick r:id="rId3"/>
              </a:rPr>
              <a:t>http://doc.qt.io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 </a:t>
            </a:r>
            <a:r>
              <a:rPr lang="ru-RU" dirty="0" smtClean="0"/>
              <a:t>— </a:t>
            </a:r>
            <a:r>
              <a:rPr lang="ru-RU" dirty="0"/>
              <a:t>главный сайт свободного </a:t>
            </a:r>
            <a:r>
              <a:rPr lang="ru-RU" dirty="0" err="1"/>
              <a:t>инcтрументария</a:t>
            </a:r>
            <a:r>
              <a:rPr lang="ru-RU" dirty="0"/>
              <a:t> разработки </a:t>
            </a:r>
            <a:r>
              <a:rPr lang="ru-RU" dirty="0" err="1"/>
              <a:t>Qt</a:t>
            </a:r>
            <a:r>
              <a:rPr lang="ru-RU" dirty="0"/>
              <a:t>; </a:t>
            </a:r>
          </a:p>
          <a:p>
            <a:pPr marL="457200" indent="-457200"/>
            <a:r>
              <a:rPr lang="ru-RU" dirty="0" err="1" smtClean="0"/>
              <a:t>Planet</a:t>
            </a:r>
            <a:r>
              <a:rPr lang="ru-RU" dirty="0" smtClean="0"/>
              <a:t> </a:t>
            </a:r>
            <a:r>
              <a:rPr lang="ru-RU" dirty="0" err="1"/>
              <a:t>Qt</a:t>
            </a:r>
            <a:r>
              <a:rPr lang="ru-RU" dirty="0"/>
              <a:t> (http://planet.qt-project.org/) — сайт, который собрал десятки блогов посвящённых </a:t>
            </a:r>
            <a:r>
              <a:rPr lang="ru-RU" dirty="0" err="1"/>
              <a:t>Qt</a:t>
            </a:r>
            <a:r>
              <a:rPr lang="ru-RU" dirty="0"/>
              <a:t>; </a:t>
            </a:r>
          </a:p>
          <a:p>
            <a:pPr marL="457200" indent="-457200"/>
            <a:r>
              <a:rPr lang="ru-RU" dirty="0" err="1" smtClean="0"/>
              <a:t>Qt</a:t>
            </a:r>
            <a:r>
              <a:rPr lang="ru-RU" dirty="0" smtClean="0"/>
              <a:t> </a:t>
            </a:r>
            <a:r>
              <a:rPr lang="ru-RU" dirty="0" err="1"/>
              <a:t>Centre</a:t>
            </a:r>
            <a:r>
              <a:rPr lang="ru-RU" dirty="0"/>
              <a:t> (http://www.qtcentre.org/) — форум посвящённый вопросам разработки; </a:t>
            </a:r>
          </a:p>
          <a:p>
            <a:pPr marL="457200" indent="-457200"/>
            <a:r>
              <a:rPr lang="ru-RU" dirty="0" smtClean="0"/>
              <a:t>Qt-Apps.org </a:t>
            </a:r>
            <a:r>
              <a:rPr lang="ru-RU" dirty="0"/>
              <a:t>(http://qt-apps.org/) — сайт посвящённый открытому программному обеспечению созданному с использованием </a:t>
            </a:r>
            <a:r>
              <a:rPr lang="ru-RU" dirty="0" err="1"/>
              <a:t>Qt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6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Создание </a:t>
            </a:r>
            <a:r>
              <a:rPr lang="en-US" dirty="0" smtClean="0"/>
              <a:t>GUI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Рассмотрим первый вариант. И создадим небольшую панель управления движением ПА по маршу.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3" t="64799" b="4477"/>
          <a:stretch/>
        </p:blipFill>
        <p:spPr bwMode="auto">
          <a:xfrm>
            <a:off x="4635374" y="3291282"/>
            <a:ext cx="2562131" cy="27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6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1081" y="542980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Создание </a:t>
            </a:r>
            <a:r>
              <a:rPr lang="en-US" dirty="0" smtClean="0"/>
              <a:t>GUI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775295" y="1609780"/>
            <a:ext cx="523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widget.h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95" y="1979112"/>
            <a:ext cx="5230694" cy="47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1081" y="663167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Создание </a:t>
            </a:r>
            <a:r>
              <a:rPr lang="en-US" dirty="0" smtClean="0"/>
              <a:t>GUI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213165" y="1591673"/>
            <a:ext cx="659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widget.cpp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5" t="5280" b="28977"/>
          <a:stretch/>
        </p:blipFill>
        <p:spPr bwMode="auto">
          <a:xfrm>
            <a:off x="1213165" y="1961005"/>
            <a:ext cx="9756618" cy="4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5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Компоновка элементов в </a:t>
            </a:r>
            <a:r>
              <a:rPr lang="en-US" dirty="0" err="1" smtClean="0"/>
              <a:t>Qt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Координатный метод:</a:t>
            </a:r>
          </a:p>
          <a:p>
            <a:pPr lvl="1"/>
            <a:r>
              <a:rPr lang="ru-RU" dirty="0" smtClean="0"/>
              <a:t>Самый просто метод;</a:t>
            </a:r>
          </a:p>
          <a:p>
            <a:pPr lvl="1"/>
            <a:r>
              <a:rPr lang="ru-RU" dirty="0" smtClean="0"/>
              <a:t>Трудоемкость при внесении изменений в форму, </a:t>
            </a:r>
            <a:r>
              <a:rPr lang="ru-RU" dirty="0" err="1" smtClean="0"/>
              <a:t>измении</a:t>
            </a:r>
            <a:r>
              <a:rPr lang="ru-RU" dirty="0" smtClean="0"/>
              <a:t> размеров окна приложения;</a:t>
            </a:r>
          </a:p>
          <a:p>
            <a:pPr lvl="1"/>
            <a:r>
              <a:rPr lang="ru-RU" dirty="0" smtClean="0"/>
              <a:t>Усложняется поддержка иностранных языков</a:t>
            </a:r>
          </a:p>
          <a:p>
            <a:r>
              <a:rPr lang="ru-RU" dirty="0" smtClean="0"/>
              <a:t>Менеджеры компоновки:</a:t>
            </a:r>
          </a:p>
          <a:p>
            <a:pPr lvl="1"/>
            <a:r>
              <a:rPr lang="ru-RU" dirty="0"/>
              <a:t>автоматизируют изменение </a:t>
            </a:r>
            <a:r>
              <a:rPr lang="ru-RU" dirty="0" smtClean="0"/>
              <a:t>размеров;</a:t>
            </a:r>
            <a:endParaRPr lang="ru-RU" dirty="0"/>
          </a:p>
          <a:p>
            <a:pPr lvl="1"/>
            <a:r>
              <a:rPr lang="ru-RU" dirty="0" smtClean="0"/>
              <a:t>позволяют </a:t>
            </a:r>
            <a:r>
              <a:rPr lang="ru-RU" dirty="0"/>
              <a:t>настроить политику размеров;</a:t>
            </a:r>
          </a:p>
          <a:p>
            <a:pPr lvl="1"/>
            <a:r>
              <a:rPr lang="ru-RU" dirty="0" smtClean="0"/>
              <a:t>более </a:t>
            </a:r>
            <a:r>
              <a:rPr lang="ru-RU" dirty="0"/>
              <a:t>сложны в понимании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9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08845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Базовые принципы работы с менеджерами компоновки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0457" y="1549680"/>
            <a:ext cx="7949901" cy="5308319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dirty="0" smtClean="0"/>
              <a:t>компоновщик </a:t>
            </a:r>
            <a:r>
              <a:rPr lang="ru-RU" sz="2400" dirty="0"/>
              <a:t>не принадлежит к </a:t>
            </a:r>
            <a:r>
              <a:rPr lang="ru-RU" sz="2400" dirty="0" err="1"/>
              <a:t>виджетам</a:t>
            </a:r>
            <a:r>
              <a:rPr lang="ru-RU" sz="2400" dirty="0"/>
              <a:t>, не наследует от </a:t>
            </a:r>
            <a:r>
              <a:rPr lang="ru-RU" sz="2400" dirty="0" err="1"/>
              <a:t>QWidget</a:t>
            </a:r>
            <a:r>
              <a:rPr lang="ru-RU" sz="2400" dirty="0"/>
              <a:t> </a:t>
            </a:r>
            <a:r>
              <a:rPr lang="ru-RU" sz="2400" dirty="0" smtClean="0"/>
              <a:t>;</a:t>
            </a:r>
          </a:p>
          <a:p>
            <a:pPr algn="just"/>
            <a:r>
              <a:rPr lang="ru-RU" sz="2400" dirty="0" smtClean="0"/>
              <a:t>является </a:t>
            </a:r>
            <a:r>
              <a:rPr lang="ru-RU" sz="2400" dirty="0"/>
              <a:t>невидимым на </a:t>
            </a:r>
            <a:r>
              <a:rPr lang="ru-RU" sz="2400" dirty="0" smtClean="0"/>
              <a:t>форме;</a:t>
            </a:r>
          </a:p>
          <a:p>
            <a:pPr algn="just"/>
            <a:r>
              <a:rPr lang="ru-RU" sz="2400" dirty="0"/>
              <a:t>у</a:t>
            </a:r>
            <a:r>
              <a:rPr lang="ru-RU" sz="2400" dirty="0" smtClean="0"/>
              <a:t>правляет размером </a:t>
            </a:r>
            <a:r>
              <a:rPr lang="ru-RU" sz="2400" dirty="0"/>
              <a:t>и размещением </a:t>
            </a:r>
            <a:r>
              <a:rPr lang="ru-RU" sz="2400" dirty="0" smtClean="0"/>
              <a:t>содержимого формы</a:t>
            </a:r>
          </a:p>
          <a:p>
            <a:pPr algn="just"/>
            <a:r>
              <a:rPr lang="ru-RU" sz="2400" dirty="0"/>
              <a:t>объектная иерархия </a:t>
            </a:r>
            <a:r>
              <a:rPr lang="ru-RU" sz="2400" dirty="0" err="1"/>
              <a:t>виджетов</a:t>
            </a:r>
            <a:r>
              <a:rPr lang="ru-RU" sz="2400" dirty="0"/>
              <a:t> и объектов размещения отделены друг от </a:t>
            </a:r>
            <a:r>
              <a:rPr lang="ru-RU" sz="2400" dirty="0" smtClean="0"/>
              <a:t>друга (</a:t>
            </a:r>
            <a:r>
              <a:rPr lang="ru-RU" sz="2400" dirty="0"/>
              <a:t>владеть компоновщиком может только </a:t>
            </a:r>
            <a:r>
              <a:rPr lang="ru-RU" sz="2400" dirty="0" smtClean="0"/>
              <a:t>компоновщик);</a:t>
            </a:r>
          </a:p>
          <a:p>
            <a:pPr algn="just"/>
            <a:r>
              <a:rPr lang="ru-RU" sz="2400" dirty="0" smtClean="0"/>
              <a:t>компоновщики управляют объектной иерархией </a:t>
            </a:r>
            <a:r>
              <a:rPr lang="ru-RU" sz="2400" dirty="0" err="1" smtClean="0"/>
              <a:t>виджетов</a:t>
            </a:r>
            <a:r>
              <a:rPr lang="ru-RU" sz="2400" dirty="0" smtClean="0"/>
              <a:t>;</a:t>
            </a:r>
          </a:p>
          <a:p>
            <a:pPr algn="just"/>
            <a:r>
              <a:rPr lang="ru-RU" sz="2400" dirty="0"/>
              <a:t>в компоновщик можно добавлять </a:t>
            </a:r>
            <a:r>
              <a:rPr lang="ru-RU" sz="2400" dirty="0" err="1"/>
              <a:t>виджеты</a:t>
            </a:r>
            <a:r>
              <a:rPr lang="ru-RU" sz="2400" dirty="0"/>
              <a:t> и другие компоновщики</a:t>
            </a:r>
            <a:endParaRPr lang="ru-RU" sz="2400" dirty="0" smtClean="0"/>
          </a:p>
          <a:p>
            <a:pPr algn="just"/>
            <a:r>
              <a:rPr lang="ru-RU" sz="2400" dirty="0"/>
              <a:t>каждый </a:t>
            </a:r>
            <a:r>
              <a:rPr lang="ru-RU" sz="2400" dirty="0" err="1" smtClean="0"/>
              <a:t>виджет</a:t>
            </a:r>
            <a:r>
              <a:rPr lang="ru-RU" sz="2400" dirty="0" smtClean="0"/>
              <a:t> «знает</a:t>
            </a:r>
            <a:r>
              <a:rPr lang="ru-RU" sz="2400" dirty="0"/>
              <a:t>» о классах компоновки и умеет их </a:t>
            </a:r>
            <a:r>
              <a:rPr lang="ru-RU" sz="2400" dirty="0" smtClean="0"/>
              <a:t>использовать, для это используется метод </a:t>
            </a:r>
            <a:r>
              <a:rPr lang="en-US" sz="2400" dirty="0" err="1"/>
              <a:t>setLayout</a:t>
            </a:r>
            <a:r>
              <a:rPr lang="ru-RU" sz="2400" dirty="0"/>
              <a:t>();</a:t>
            </a:r>
            <a:endParaRPr lang="en-US" sz="2400" dirty="0" smtClean="0"/>
          </a:p>
          <a:p>
            <a:pPr marL="109728" indent="0" algn="just">
              <a:buNone/>
            </a:pPr>
            <a:endParaRPr lang="ru-RU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8" t="30224" r="52369" b="38055"/>
          <a:stretch/>
        </p:blipFill>
        <p:spPr bwMode="auto">
          <a:xfrm>
            <a:off x="8405306" y="1550096"/>
            <a:ext cx="3722147" cy="364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05305" y="5198643"/>
            <a:ext cx="372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Рис. Иерархия классов менеджеров компоновки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32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419" y="131781"/>
            <a:ext cx="10972800" cy="1066800"/>
          </a:xfrm>
        </p:spPr>
        <p:txBody>
          <a:bodyPr/>
          <a:lstStyle/>
          <a:p>
            <a:r>
              <a:rPr lang="ru-RU" dirty="0"/>
              <a:t>Классы компоновки </a:t>
            </a:r>
            <a:r>
              <a:rPr lang="en-US" dirty="0" err="1"/>
              <a:t>Qt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590369"/>
              </p:ext>
            </p:extLst>
          </p:nvPr>
        </p:nvGraphicFramePr>
        <p:xfrm>
          <a:off x="96819" y="1267173"/>
          <a:ext cx="12095181" cy="5590827"/>
        </p:xfrm>
        <a:graphic>
          <a:graphicData uri="http://schemas.openxmlformats.org/drawingml/2006/table">
            <a:tbl>
              <a:tblPr/>
              <a:tblGrid>
                <a:gridCol w="2710927"/>
                <a:gridCol w="9384254"/>
              </a:tblGrid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2"/>
                        </a:rPr>
                        <a:t>QBoxLayout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Выравнивает дочерние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виджеты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 по горизонтали или по вертикали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3"/>
                        </a:rPr>
                        <a:t>QButtonGroup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>
                          <a:effectLst/>
                          <a:latin typeface="+mn-lt"/>
                        </a:rPr>
                        <a:t>Контейнер для управления группой виджетов-кнопок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373467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4"/>
                        </a:rPr>
                        <a:t>QFormLayout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Управляет формой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виджетов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 ввода информации и связанных с ними меток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5"/>
                        </a:rPr>
                        <a:t>QGraphicsAnchor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Представляет якорь между двумя элементами в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QGraphicsAnchorLayout</a:t>
                      </a:r>
                      <a:endParaRPr lang="ru-RU" sz="1900" dirty="0"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373467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6"/>
                        </a:rPr>
                        <a:t>QGraphicsAnchorLayout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Компоновщик, в котором можно скреплять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виджеты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 вместе в графическом представлении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</a:tr>
              <a:tr h="137593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7"/>
                        </a:rPr>
                        <a:t>QGridLayout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Размещает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виджеты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 в сетке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8"/>
                        </a:rPr>
                        <a:t>QGroupBox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Рамка с заголовком для панели-контейнера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9"/>
                        </a:rPr>
                        <a:t>QHBoxLayout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Выстраивает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виджеты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 в горизонтальный ряд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0"/>
                        </a:rPr>
                        <a:t>QLayout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Базовый класс для менеджеров компоновки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1"/>
                        </a:rPr>
                        <a:t>QLayoutItem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Абстрактный элемент, которым манипулирует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QLayout</a:t>
                      </a:r>
                      <a:endParaRPr lang="ru-RU" sz="1900" dirty="0"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91403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2"/>
                        </a:rPr>
                        <a:t>QSizePolicy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Атрибут компоновки, описывающий политику изменения размера </a:t>
                      </a:r>
                      <a:r>
                        <a:rPr lang="ru-RU" sz="1900" dirty="0" smtClean="0">
                          <a:effectLst/>
                          <a:latin typeface="+mn-lt"/>
                        </a:rPr>
                        <a:t>в</a:t>
                      </a:r>
                      <a:r>
                        <a:rPr lang="ru-RU" sz="190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ru-RU" sz="1900" dirty="0" smtClean="0">
                          <a:effectLst/>
                          <a:latin typeface="+mn-lt"/>
                        </a:rPr>
                        <a:t>вертикальном 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и горизонтальном направлении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137593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3"/>
                        </a:rPr>
                        <a:t>QSpacerItem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Пустое пространство в компоновке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4"/>
                        </a:rPr>
                        <a:t>QStackedLayout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Стек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виджетов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, в котором в один момент виден только один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</a:t>
                      </a:r>
                      <a:endParaRPr lang="ru-RU" sz="1900" dirty="0"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5"/>
                        </a:rPr>
                        <a:t>QStackedWidget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Стек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виджетов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, в котором в один момент виден только один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</a:t>
                      </a:r>
                      <a:endParaRPr lang="ru-RU" sz="1900" dirty="0"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6"/>
                        </a:rPr>
                        <a:t>QVBoxLayout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Выстраивает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виджеты</a:t>
                      </a:r>
                      <a:r>
                        <a:rPr lang="ru-RU" sz="1900" dirty="0">
                          <a:effectLst/>
                          <a:latin typeface="+mn-lt"/>
                        </a:rPr>
                        <a:t> в линию по вертикали</a:t>
                      </a: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55530">
                <a:tc>
                  <a:txBody>
                    <a:bodyPr/>
                    <a:lstStyle/>
                    <a:p>
                      <a:pPr algn="l"/>
                      <a:r>
                        <a:rPr lang="en-US" sz="1900" u="none" strike="noStrike" dirty="0" err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  <a:hlinkClick r:id="rId17"/>
                        </a:rPr>
                        <a:t>QWidgetItem</a:t>
                      </a:r>
                      <a:endParaRPr lang="en-US" sz="19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dirty="0">
                          <a:effectLst/>
                          <a:latin typeface="+mn-lt"/>
                        </a:rPr>
                        <a:t>Элемент компоновки, представляющий </a:t>
                      </a:r>
                      <a:r>
                        <a:rPr lang="ru-RU" sz="1900" dirty="0" err="1">
                          <a:effectLst/>
                          <a:latin typeface="+mn-lt"/>
                        </a:rPr>
                        <a:t>виджет</a:t>
                      </a:r>
                      <a:endParaRPr lang="ru-RU" sz="1900" dirty="0">
                        <a:effectLst/>
                        <a:latin typeface="+mn-lt"/>
                      </a:endParaRPr>
                    </a:p>
                  </a:txBody>
                  <a:tcPr marL="9828" marR="9828" marT="9828" marB="9828">
                    <a:lnL w="1270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0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90327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Компоновка элементов в </a:t>
            </a:r>
            <a:r>
              <a:rPr lang="en-US" dirty="0" err="1" smtClean="0"/>
              <a:t>Qt</a:t>
            </a:r>
            <a:r>
              <a:rPr lang="ru-RU" dirty="0" smtClean="0"/>
              <a:t>. Горизонтальный компоновщик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09600" y="2249424"/>
            <a:ext cx="6261980" cy="3508580"/>
          </a:xfrm>
        </p:spPr>
        <p:txBody>
          <a:bodyPr>
            <a:normAutofit fontScale="92500" lnSpcReduction="10000"/>
          </a:bodyPr>
          <a:lstStyle/>
          <a:p>
            <a:pPr marL="109728" indent="0" algn="just">
              <a:buNone/>
            </a:pPr>
            <a:r>
              <a:rPr lang="ru-RU" sz="2000" dirty="0" smtClean="0"/>
              <a:t>	Основные методы классов менеджеров компоновки:</a:t>
            </a:r>
          </a:p>
          <a:p>
            <a:pPr marL="109728" indent="0" algn="just">
              <a:buNone/>
            </a:pPr>
            <a:r>
              <a:rPr lang="en-US" sz="2000" dirty="0" err="1" smtClean="0"/>
              <a:t>setSpacing</a:t>
            </a:r>
            <a:r>
              <a:rPr lang="en-US" sz="2000" dirty="0" smtClean="0"/>
              <a:t>() – </a:t>
            </a:r>
            <a:r>
              <a:rPr lang="ru-RU" sz="2000" dirty="0" smtClean="0"/>
              <a:t>расстояние между </a:t>
            </a:r>
            <a:r>
              <a:rPr lang="ru-RU" sz="2000" dirty="0" err="1" smtClean="0"/>
              <a:t>виджетами</a:t>
            </a:r>
            <a:r>
              <a:rPr lang="ru-RU" sz="2000" dirty="0" smtClean="0"/>
              <a:t> компоновки (в пикселях);</a:t>
            </a:r>
            <a:endParaRPr lang="en-US" sz="2000" dirty="0" smtClean="0"/>
          </a:p>
          <a:p>
            <a:pPr marL="109728" indent="0" algn="just">
              <a:buNone/>
            </a:pPr>
            <a:r>
              <a:rPr lang="en-US" sz="2000" dirty="0" err="1" smtClean="0"/>
              <a:t>setMargin</a:t>
            </a:r>
            <a:r>
              <a:rPr lang="en-US" sz="2000" dirty="0" smtClean="0"/>
              <a:t>() – </a:t>
            </a:r>
            <a:r>
              <a:rPr lang="ru-RU" sz="2000" dirty="0" smtClean="0"/>
              <a:t>отступ </a:t>
            </a:r>
            <a:r>
              <a:rPr lang="ru-RU" sz="2000" dirty="0" err="1" smtClean="0"/>
              <a:t>виджетов</a:t>
            </a:r>
            <a:r>
              <a:rPr lang="ru-RU" sz="2000" dirty="0" smtClean="0"/>
              <a:t> от границ компоновки;</a:t>
            </a:r>
            <a:endParaRPr lang="en-US" sz="2000" dirty="0" smtClean="0"/>
          </a:p>
          <a:p>
            <a:pPr marL="109728" indent="0" algn="just">
              <a:buNone/>
            </a:pPr>
            <a:r>
              <a:rPr lang="en-US" sz="2000" dirty="0" err="1" smtClean="0"/>
              <a:t>addWidget</a:t>
            </a:r>
            <a:r>
              <a:rPr lang="en-US" sz="2000" dirty="0" smtClean="0"/>
              <a:t>() – </a:t>
            </a:r>
            <a:r>
              <a:rPr lang="ru-RU" sz="2000" dirty="0" smtClean="0"/>
              <a:t>добавление </a:t>
            </a:r>
            <a:r>
              <a:rPr lang="ru-RU" sz="2000" dirty="0" err="1" smtClean="0"/>
              <a:t>виджета</a:t>
            </a:r>
            <a:r>
              <a:rPr lang="ru-RU" sz="2000" dirty="0" smtClean="0"/>
              <a:t> в компоновку;</a:t>
            </a:r>
            <a:endParaRPr lang="en-US" sz="2000" dirty="0" smtClean="0"/>
          </a:p>
          <a:p>
            <a:pPr marL="109728" indent="0" algn="just">
              <a:buNone/>
            </a:pPr>
            <a:r>
              <a:rPr lang="en-US" sz="2000" dirty="0" err="1" smtClean="0"/>
              <a:t>addLayout</a:t>
            </a:r>
            <a:r>
              <a:rPr lang="en-US" sz="2000" dirty="0" smtClean="0"/>
              <a:t>() –</a:t>
            </a:r>
            <a:r>
              <a:rPr lang="ru-RU" sz="2000" dirty="0" smtClean="0"/>
              <a:t> добавление встроенного менеджера компоновки;</a:t>
            </a:r>
            <a:r>
              <a:rPr lang="en-US" sz="2000" dirty="0" smtClean="0"/>
              <a:t> </a:t>
            </a:r>
          </a:p>
          <a:p>
            <a:pPr marL="109728" indent="0" algn="just">
              <a:buNone/>
            </a:pPr>
            <a:r>
              <a:rPr lang="en-US" sz="2000" dirty="0" err="1" smtClean="0"/>
              <a:t>removeWidget</a:t>
            </a:r>
            <a:r>
              <a:rPr lang="en-US" sz="2000" dirty="0" smtClean="0"/>
              <a:t>() – </a:t>
            </a:r>
            <a:r>
              <a:rPr lang="ru-RU" sz="2000" dirty="0" smtClean="0"/>
              <a:t>удаление </a:t>
            </a:r>
            <a:r>
              <a:rPr lang="ru-RU" sz="2000" dirty="0" err="1" smtClean="0"/>
              <a:t>виджета</a:t>
            </a:r>
            <a:r>
              <a:rPr lang="ru-RU" sz="2000" dirty="0" smtClean="0"/>
              <a:t>.</a:t>
            </a:r>
          </a:p>
          <a:p>
            <a:pPr marL="109728" indent="0" algn="just">
              <a:buNone/>
            </a:pPr>
            <a:r>
              <a:rPr lang="ru-RU" sz="2000" dirty="0" smtClean="0"/>
              <a:t>	Для размещения компоновки на </a:t>
            </a:r>
            <a:r>
              <a:rPr lang="ru-RU" sz="2000" dirty="0" err="1" smtClean="0"/>
              <a:t>виджете</a:t>
            </a:r>
            <a:r>
              <a:rPr lang="ru-RU" sz="2000" dirty="0" smtClean="0"/>
              <a:t> используется функция </a:t>
            </a:r>
            <a:r>
              <a:rPr lang="ru-RU" sz="2000" dirty="0" err="1">
                <a:hlinkClick r:id="rId2"/>
              </a:rPr>
              <a:t>QWidget</a:t>
            </a:r>
            <a:r>
              <a:rPr lang="ru-RU" sz="2000" dirty="0">
                <a:hlinkClick r:id="rId2"/>
              </a:rPr>
              <a:t>::</a:t>
            </a:r>
            <a:r>
              <a:rPr lang="ru-RU" sz="2000" dirty="0" err="1">
                <a:hlinkClick r:id="rId2"/>
              </a:rPr>
              <a:t>setLayout</a:t>
            </a:r>
            <a:r>
              <a:rPr lang="ru-RU" sz="2000" dirty="0" smtClean="0"/>
              <a:t>().</a:t>
            </a:r>
            <a:endParaRPr lang="en-US" sz="2000" dirty="0" smtClean="0"/>
          </a:p>
          <a:p>
            <a:pPr marL="109728" indent="0" algn="just">
              <a:buNone/>
            </a:pPr>
            <a:endParaRPr lang="ru-RU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4" t="35907" r="29529" b="53796"/>
          <a:stretch/>
        </p:blipFill>
        <p:spPr bwMode="auto">
          <a:xfrm>
            <a:off x="7116023" y="2399165"/>
            <a:ext cx="4462668" cy="130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8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3386" y="1217329"/>
            <a:ext cx="10972800" cy="111846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ru-RU" sz="2000" dirty="0"/>
              <a:t>Объекты класса </a:t>
            </a:r>
            <a:r>
              <a:rPr lang="ru-RU" sz="2000" dirty="0" err="1"/>
              <a:t>QHBoxLayout</a:t>
            </a:r>
            <a:r>
              <a:rPr lang="ru-RU" sz="2000" dirty="0"/>
              <a:t> упорядочивают все </a:t>
            </a:r>
            <a:r>
              <a:rPr lang="ru-RU" sz="2000" dirty="0" err="1"/>
              <a:t>виджеты</a:t>
            </a:r>
            <a:r>
              <a:rPr lang="ru-RU" sz="2000" dirty="0"/>
              <a:t> только в горизонтальном порядке, слева </a:t>
            </a:r>
            <a:r>
              <a:rPr lang="ru-RU" sz="2000" dirty="0" smtClean="0"/>
              <a:t>направо</a:t>
            </a:r>
            <a:r>
              <a:rPr lang="en-US" sz="2000" dirty="0" smtClean="0"/>
              <a:t>.</a:t>
            </a:r>
            <a:endParaRPr lang="ru-RU" sz="20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91493" y="400617"/>
            <a:ext cx="10972800" cy="1066800"/>
          </a:xfrm>
        </p:spPr>
        <p:txBody>
          <a:bodyPr/>
          <a:lstStyle/>
          <a:p>
            <a:pPr algn="ctr"/>
            <a:r>
              <a:rPr lang="ru-RU" dirty="0"/>
              <a:t>Компоновка элементов в </a:t>
            </a:r>
            <a:r>
              <a:rPr lang="en-US" dirty="0" smtClean="0"/>
              <a:t>Qt. </a:t>
            </a:r>
            <a:r>
              <a:rPr lang="en-US" dirty="0" err="1" smtClean="0"/>
              <a:t>QHBoxLayout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09" y="3239281"/>
            <a:ext cx="34480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10281" y="2869949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97116" y="1948043"/>
            <a:ext cx="67086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</a:t>
            </a:r>
            <a:r>
              <a:rPr lang="en-US" dirty="0" smtClean="0"/>
              <a:t>.h </a:t>
            </a:r>
            <a:r>
              <a:rPr lang="ru-RU" dirty="0" smtClean="0"/>
              <a:t>файле добавить: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QHBoxLayout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ru-RU" dirty="0" smtClean="0"/>
              <a:t>В классе в разделе </a:t>
            </a:r>
            <a:r>
              <a:rPr lang="en-US" dirty="0" smtClean="0"/>
              <a:t>public </a:t>
            </a:r>
            <a:r>
              <a:rPr lang="ru-RU" dirty="0" smtClean="0"/>
              <a:t>объявить 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QHBoxLayout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smtClean="0"/>
              <a:t>В </a:t>
            </a:r>
            <a:r>
              <a:rPr lang="en-US" dirty="0" smtClean="0"/>
              <a:t>.</a:t>
            </a:r>
            <a:r>
              <a:rPr lang="en-US" dirty="0" err="1" smtClean="0"/>
              <a:t>cpp</a:t>
            </a:r>
            <a:endParaRPr lang="ru-RU" dirty="0" smtClean="0"/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Создадим объект класса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QHBoxLayout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для горизонтального размещения дочерних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виджетов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QHBoxLayout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Метод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добавляет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виджеты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(метки, кнопки и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тп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 в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компоновку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lblMarsh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btnMarshPlus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btnMarshMinus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btnMarshReset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чтобы "привязать"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созданую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компоновку к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виджету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предусмотрен метод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this-&gt;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5010" y="4125106"/>
            <a:ext cx="344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Рис. Горизонтальная компоновка </a:t>
            </a:r>
            <a:r>
              <a:rPr lang="ru-RU" dirty="0" err="1" smtClean="0"/>
              <a:t>виджетов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8684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3386" y="1217329"/>
            <a:ext cx="10972800" cy="111846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ru-RU" sz="2000" dirty="0"/>
              <a:t>Объекты класса </a:t>
            </a:r>
            <a:r>
              <a:rPr lang="ru-RU" sz="2000" dirty="0" smtClean="0"/>
              <a:t>Q</a:t>
            </a:r>
            <a:r>
              <a:rPr lang="en-US" sz="2000" dirty="0" smtClean="0"/>
              <a:t>V</a:t>
            </a:r>
            <a:r>
              <a:rPr lang="ru-RU" sz="2000" dirty="0" err="1" smtClean="0"/>
              <a:t>BoxLayout</a:t>
            </a:r>
            <a:r>
              <a:rPr lang="ru-RU" sz="2000" dirty="0" smtClean="0"/>
              <a:t> </a:t>
            </a:r>
            <a:r>
              <a:rPr lang="ru-RU" sz="2000" dirty="0"/>
              <a:t>упорядочивают все </a:t>
            </a:r>
            <a:r>
              <a:rPr lang="ru-RU" sz="2000" dirty="0" err="1"/>
              <a:t>виджеты</a:t>
            </a:r>
            <a:r>
              <a:rPr lang="ru-RU" sz="2000" dirty="0"/>
              <a:t> только </a:t>
            </a:r>
            <a:r>
              <a:rPr lang="ru-RU" sz="2000" dirty="0" err="1" smtClean="0"/>
              <a:t>по-вертикали</a:t>
            </a:r>
            <a:r>
              <a:rPr lang="ru-RU" sz="2000" dirty="0" smtClean="0"/>
              <a:t> – сверху вниз.</a:t>
            </a:r>
            <a:endParaRPr lang="ru-RU" sz="20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91493" y="400617"/>
            <a:ext cx="10972800" cy="1066800"/>
          </a:xfrm>
        </p:spPr>
        <p:txBody>
          <a:bodyPr/>
          <a:lstStyle/>
          <a:p>
            <a:pPr algn="ctr"/>
            <a:r>
              <a:rPr lang="ru-RU" dirty="0"/>
              <a:t>Компоновка элементов в </a:t>
            </a:r>
            <a:r>
              <a:rPr lang="en-US" dirty="0" smtClean="0"/>
              <a:t>Qt. </a:t>
            </a:r>
            <a:r>
              <a:rPr lang="en-US" dirty="0" err="1" smtClean="0"/>
              <a:t>QVBoxLayout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910281" y="2869949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97116" y="2353456"/>
            <a:ext cx="6708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Если </a:t>
            </a:r>
            <a:r>
              <a:rPr lang="en-US" dirty="0" smtClean="0"/>
              <a:t>.h </a:t>
            </a:r>
            <a:r>
              <a:rPr lang="ru-RU" dirty="0" smtClean="0"/>
              <a:t>файле добавить: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ru-RU" dirty="0" smtClean="0"/>
              <a:t>А в классе предыдущего примера в разделе </a:t>
            </a:r>
            <a:r>
              <a:rPr lang="en-US" dirty="0" smtClean="0"/>
              <a:t>public </a:t>
            </a:r>
            <a:r>
              <a:rPr lang="ru-RU" dirty="0" smtClean="0"/>
              <a:t>объявить 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MarshLayout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smtClean="0"/>
              <a:t>А в </a:t>
            </a:r>
            <a:r>
              <a:rPr lang="en-US" dirty="0" smtClean="0"/>
              <a:t>.</a:t>
            </a:r>
            <a:r>
              <a:rPr lang="en-US" dirty="0" err="1" smtClean="0"/>
              <a:t>cpp</a:t>
            </a:r>
            <a:r>
              <a:rPr lang="ru-RU" dirty="0" smtClean="0"/>
              <a:t> – файле</a:t>
            </a:r>
            <a:r>
              <a:rPr lang="en-US" dirty="0" smtClean="0"/>
              <a:t> </a:t>
            </a:r>
            <a:r>
              <a:rPr lang="ru-RU" dirty="0" smtClean="0"/>
              <a:t>создать объект </a:t>
            </a:r>
            <a:r>
              <a:rPr lang="en-US" dirty="0" err="1" smtClean="0"/>
              <a:t>vMarshLayout</a:t>
            </a:r>
            <a:r>
              <a:rPr lang="ru-RU" dirty="0" smtClean="0"/>
              <a:t> класса </a:t>
            </a:r>
            <a:r>
              <a:rPr lang="en-US" dirty="0" err="1" smtClean="0"/>
              <a:t>QVBoxLayout</a:t>
            </a:r>
            <a:r>
              <a:rPr lang="en-US" dirty="0" smtClean="0"/>
              <a:t> </a:t>
            </a:r>
            <a:r>
              <a:rPr lang="ru-RU" dirty="0" smtClean="0"/>
              <a:t>и заменить в коде </a:t>
            </a:r>
            <a:r>
              <a:rPr lang="en-US" dirty="0" err="1" smtClean="0"/>
              <a:t>hMarshLayout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en-US" dirty="0" err="1" smtClean="0"/>
              <a:t>vMarshLayout</a:t>
            </a:r>
            <a:r>
              <a:rPr lang="ru-RU" dirty="0" smtClean="0"/>
              <a:t>, то полученный результат компоновки будет представлять собой рис.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5010" y="4125106"/>
            <a:ext cx="344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Рис. Вертикальная компоновка </a:t>
            </a:r>
            <a:r>
              <a:rPr lang="ru-RU" dirty="0" err="1" smtClean="0"/>
              <a:t>виджетов</a:t>
            </a:r>
            <a:endParaRPr lang="ru-RU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659" y="2353456"/>
            <a:ext cx="14287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88474" y="1287855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Компоновка элементов в </a:t>
            </a:r>
            <a:r>
              <a:rPr lang="en-US" dirty="0" smtClean="0"/>
              <a:t>Qt. </a:t>
            </a:r>
            <a:r>
              <a:rPr lang="ru-RU" dirty="0" smtClean="0"/>
              <a:t>Вложенные размещения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/>
          <a:stretch/>
        </p:blipFill>
        <p:spPr>
          <a:xfrm>
            <a:off x="6089006" y="2607397"/>
            <a:ext cx="5319317" cy="174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474" y="2797519"/>
            <a:ext cx="5097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Размещая одну компоновку в другой, можно</a:t>
            </a:r>
          </a:p>
          <a:p>
            <a:r>
              <a:rPr lang="ru-RU" dirty="0" smtClean="0"/>
              <a:t>создавать размещения практически любой сложности</a:t>
            </a:r>
            <a:r>
              <a:rPr lang="en-US" dirty="0" smtClean="0"/>
              <a:t> (</a:t>
            </a:r>
            <a:r>
              <a:rPr lang="ru-RU" dirty="0" smtClean="0"/>
              <a:t>рис.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организации вложенных размещений существует метод </a:t>
            </a:r>
            <a:r>
              <a:rPr lang="en-US" dirty="0" err="1" smtClean="0"/>
              <a:t>addLayout</a:t>
            </a:r>
            <a:r>
              <a:rPr lang="en-US" dirty="0" smtClean="0"/>
              <a:t>().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56767" y="4305852"/>
            <a:ext cx="51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Рис. Вложенная компоновка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2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747" y="532069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Помощь всегда рядом…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840" y="2143780"/>
            <a:ext cx="2833707" cy="37782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3" t="18589" r="13094" b="30025"/>
          <a:stretch/>
        </p:blipFill>
        <p:spPr>
          <a:xfrm>
            <a:off x="5462898" y="2143781"/>
            <a:ext cx="3338942" cy="19001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98" y="4032918"/>
            <a:ext cx="3338942" cy="1878155"/>
          </a:xfrm>
          <a:prstGeom prst="rect">
            <a:avLst/>
          </a:prstGeom>
        </p:spPr>
      </p:pic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02" y="2008007"/>
            <a:ext cx="3101559" cy="4071791"/>
          </a:xfrm>
        </p:spPr>
      </p:pic>
      <p:sp>
        <p:nvSpPr>
          <p:cNvPr id="13" name="TextBox 12"/>
          <p:cNvSpPr txBox="1"/>
          <p:nvPr/>
        </p:nvSpPr>
        <p:spPr>
          <a:xfrm>
            <a:off x="5462898" y="1702051"/>
            <a:ext cx="617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Человеческие ресурсы: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4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4867" y="672219"/>
            <a:ext cx="10972800" cy="10668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Компоновка элементов в </a:t>
            </a:r>
            <a:r>
              <a:rPr lang="en-US" sz="3200" dirty="0" smtClean="0"/>
              <a:t>Qt. </a:t>
            </a:r>
            <a:r>
              <a:rPr lang="ru-RU" sz="3200" dirty="0"/>
              <a:t>Вложенные </a:t>
            </a:r>
            <a:r>
              <a:rPr lang="ru-RU" sz="3200" dirty="0" smtClean="0"/>
              <a:t>размещения</a:t>
            </a:r>
            <a:r>
              <a:rPr lang="en-US" sz="3200" dirty="0" smtClean="0"/>
              <a:t>.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63" y="2004535"/>
            <a:ext cx="4536817" cy="4324350"/>
          </a:xfrm>
        </p:spPr>
      </p:pic>
      <p:sp>
        <p:nvSpPr>
          <p:cNvPr id="5" name="TextBox 4"/>
          <p:cNvSpPr txBox="1"/>
          <p:nvPr/>
        </p:nvSpPr>
        <p:spPr>
          <a:xfrm>
            <a:off x="3820561" y="1635203"/>
            <a:ext cx="449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widget.h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1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45060"/>
            <a:ext cx="10972800" cy="10668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Компоновка элементов в </a:t>
            </a:r>
            <a:r>
              <a:rPr lang="en-US" sz="3200" dirty="0" smtClean="0"/>
              <a:t>Qt. </a:t>
            </a:r>
            <a:r>
              <a:rPr lang="ru-RU" sz="3200" dirty="0"/>
              <a:t>Вложенные </a:t>
            </a:r>
            <a:r>
              <a:rPr lang="ru-RU" sz="3200" dirty="0" smtClean="0"/>
              <a:t>размещения</a:t>
            </a:r>
            <a:r>
              <a:rPr lang="en-US" sz="3200" dirty="0" smtClean="0"/>
              <a:t>.</a:t>
            </a:r>
            <a:endParaRPr lang="ru-RU" sz="32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9" t="5136" r="18125" b="36662"/>
          <a:stretch/>
        </p:blipFill>
        <p:spPr bwMode="auto">
          <a:xfrm>
            <a:off x="2245583" y="2024379"/>
            <a:ext cx="8093851" cy="428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8923" y="1655047"/>
            <a:ext cx="776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widget.cpp (</a:t>
            </a:r>
            <a:r>
              <a:rPr lang="ru-RU" dirty="0" smtClean="0"/>
              <a:t>часть 1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34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45060"/>
            <a:ext cx="10972800" cy="1066800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Компоновка элементов в </a:t>
            </a:r>
            <a:r>
              <a:rPr lang="en-US" sz="3200" dirty="0" smtClean="0"/>
              <a:t>Qt.</a:t>
            </a:r>
            <a:r>
              <a:rPr lang="ru-RU" sz="3200" dirty="0"/>
              <a:t> Вложенные </a:t>
            </a:r>
            <a:r>
              <a:rPr lang="ru-RU" sz="3200" dirty="0" smtClean="0"/>
              <a:t>размещения</a:t>
            </a:r>
            <a:r>
              <a:rPr lang="en-US" sz="3200" dirty="0" smtClean="0"/>
              <a:t>.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78598" y="1655047"/>
            <a:ext cx="6627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widget.cpp (</a:t>
            </a:r>
            <a:r>
              <a:rPr lang="ru-RU" dirty="0" smtClean="0"/>
              <a:t>часть 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9" y="2024379"/>
            <a:ext cx="6660457" cy="3688400"/>
          </a:xfr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216" y="2393711"/>
            <a:ext cx="21050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84216" y="2024379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</a:t>
            </a:r>
            <a:r>
              <a:rPr lang="ru-RU" dirty="0" smtClean="0"/>
              <a:t>осле сборки: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4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453" y="1335024"/>
            <a:ext cx="10384325" cy="184678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000" dirty="0" err="1" smtClean="0"/>
              <a:t>QGridLayout</a:t>
            </a:r>
            <a:r>
              <a:rPr lang="en-US" sz="2000" dirty="0" smtClean="0"/>
              <a:t> – </a:t>
            </a:r>
            <a:r>
              <a:rPr lang="ru-RU" sz="2000" dirty="0" smtClean="0"/>
              <a:t>располагает </a:t>
            </a:r>
            <a:r>
              <a:rPr lang="ru-RU" sz="2000" dirty="0" err="1" smtClean="0"/>
              <a:t>виджеты</a:t>
            </a:r>
            <a:r>
              <a:rPr lang="ru-RU" sz="2000" dirty="0" smtClean="0"/>
              <a:t> </a:t>
            </a:r>
            <a:r>
              <a:rPr lang="ru-RU" sz="2000" dirty="0"/>
              <a:t>в таблице. Таблица состоит из ячеек, позиции которых задаются строками и столбцами.</a:t>
            </a: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#</a:t>
            </a:r>
            <a:r>
              <a:rPr lang="en-US" sz="2000" dirty="0"/>
              <a:t>include &lt;</a:t>
            </a:r>
            <a:r>
              <a:rPr lang="en-US" sz="2000" dirty="0" err="1"/>
              <a:t>QGridLayout</a:t>
            </a:r>
            <a:r>
              <a:rPr lang="en-US" sz="2000" dirty="0" smtClean="0"/>
              <a:t>&gt;</a:t>
            </a:r>
            <a:r>
              <a:rPr lang="ru-RU" sz="2000" dirty="0" smtClean="0"/>
              <a:t> </a:t>
            </a:r>
            <a:endParaRPr lang="en-US" sz="2000" dirty="0" smtClean="0"/>
          </a:p>
          <a:p>
            <a:pPr marL="109728" indent="0">
              <a:buNone/>
            </a:pPr>
            <a:r>
              <a:rPr lang="ru-RU" sz="2000" dirty="0"/>
              <a:t>В </a:t>
            </a:r>
            <a:r>
              <a:rPr lang="en-US" sz="2000" dirty="0" err="1"/>
              <a:t>widget.h</a:t>
            </a:r>
            <a:r>
              <a:rPr lang="en-US" sz="2000" dirty="0"/>
              <a:t> </a:t>
            </a:r>
            <a:r>
              <a:rPr lang="ru-RU" sz="2000" dirty="0"/>
              <a:t>в объявлении класса</a:t>
            </a:r>
            <a:r>
              <a:rPr lang="en-US" sz="2000" dirty="0"/>
              <a:t> </a:t>
            </a:r>
            <a:r>
              <a:rPr lang="ru-RU" sz="2000" dirty="0"/>
              <a:t>создадим указатель </a:t>
            </a:r>
            <a:r>
              <a:rPr lang="en-US" sz="2000" dirty="0" err="1"/>
              <a:t>QGridLayout</a:t>
            </a:r>
            <a:r>
              <a:rPr lang="en-US" sz="2000" dirty="0"/>
              <a:t> *</a:t>
            </a:r>
            <a:r>
              <a:rPr lang="en-US" sz="2000" dirty="0" err="1"/>
              <a:t>gMarshLayout</a:t>
            </a:r>
            <a:r>
              <a:rPr lang="en-US" sz="2000" dirty="0"/>
              <a:t>;</a:t>
            </a:r>
            <a:endParaRPr lang="ru-RU" sz="2000" dirty="0"/>
          </a:p>
          <a:p>
            <a:pPr marL="109728" indent="0" algn="ctr">
              <a:buNone/>
            </a:pPr>
            <a:r>
              <a:rPr lang="ru-RU" sz="2000" dirty="0"/>
              <a:t>В </a:t>
            </a:r>
            <a:r>
              <a:rPr lang="en-US" sz="2000" dirty="0"/>
              <a:t>widget.cpp:</a:t>
            </a:r>
          </a:p>
          <a:p>
            <a:pPr marL="109728" indent="0">
              <a:buNone/>
            </a:pPr>
            <a:endParaRPr lang="en-US" sz="2000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91493" y="400617"/>
            <a:ext cx="10972800" cy="1066800"/>
          </a:xfrm>
        </p:spPr>
        <p:txBody>
          <a:bodyPr/>
          <a:lstStyle/>
          <a:p>
            <a:pPr algn="ctr"/>
            <a:r>
              <a:rPr lang="ru-RU" dirty="0"/>
              <a:t>Компоновка элементов в </a:t>
            </a:r>
            <a:r>
              <a:rPr lang="en-US" dirty="0" smtClean="0"/>
              <a:t>Qt. </a:t>
            </a:r>
            <a:r>
              <a:rPr lang="en-US" dirty="0" err="1" smtClean="0"/>
              <a:t>QGridLayout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605" y="3181804"/>
            <a:ext cx="21050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73" y="3181804"/>
            <a:ext cx="8369032" cy="275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2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07" y="626952"/>
            <a:ext cx="10972800" cy="1066800"/>
          </a:xfrm>
        </p:spPr>
        <p:txBody>
          <a:bodyPr/>
          <a:lstStyle/>
          <a:p>
            <a:pPr algn="ctr"/>
            <a:r>
              <a:rPr lang="ru-RU" dirty="0"/>
              <a:t>Компоновка элементов в </a:t>
            </a:r>
            <a:r>
              <a:rPr lang="en-US" dirty="0" smtClean="0"/>
              <a:t>Qt. </a:t>
            </a:r>
            <a:r>
              <a:rPr lang="en-US" dirty="0" err="1" smtClean="0"/>
              <a:t>QFormLayout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2440" y="1715270"/>
            <a:ext cx="8201088" cy="4325112"/>
          </a:xfrm>
        </p:spPr>
        <p:txBody>
          <a:bodyPr>
            <a:normAutofit fontScale="92500" lnSpcReduction="10000"/>
          </a:bodyPr>
          <a:lstStyle/>
          <a:p>
            <a:pPr marL="109728" indent="0" algn="just">
              <a:buNone/>
            </a:pPr>
            <a:r>
              <a:rPr lang="en-US" sz="2000" dirty="0" err="1" smtClean="0"/>
              <a:t>QFormLayout</a:t>
            </a:r>
            <a:r>
              <a:rPr lang="en-US" sz="2000" dirty="0" smtClean="0"/>
              <a:t> - </a:t>
            </a:r>
            <a:r>
              <a:rPr lang="ru-RU" sz="2000" dirty="0" smtClean="0"/>
              <a:t>вспомогательный класс </a:t>
            </a:r>
            <a:r>
              <a:rPr lang="ru-RU" sz="2000" dirty="0"/>
              <a:t>компоновки, который размещает свои дочерние элементы в двух столбцах. Левый столбец содержит метки, а правый столбец содержит </a:t>
            </a:r>
            <a:r>
              <a:rPr lang="ru-RU" sz="2000" dirty="0" err="1" smtClean="0"/>
              <a:t>виджеты</a:t>
            </a:r>
            <a:r>
              <a:rPr lang="ru-RU" sz="2000" dirty="0" smtClean="0"/>
              <a:t> - поля </a:t>
            </a:r>
            <a:r>
              <a:rPr lang="ru-RU" sz="2000" dirty="0"/>
              <a:t>ввода (однострочные </a:t>
            </a:r>
            <a:r>
              <a:rPr lang="ru-RU" sz="2000" dirty="0" smtClean="0"/>
              <a:t>редакторы (</a:t>
            </a:r>
            <a:r>
              <a:rPr lang="en-US" sz="2000" dirty="0" err="1" smtClean="0"/>
              <a:t>QLineEdit</a:t>
            </a:r>
            <a:r>
              <a:rPr lang="ru-RU" sz="2000" dirty="0" smtClean="0"/>
              <a:t>), </a:t>
            </a:r>
            <a:r>
              <a:rPr lang="ru-RU" sz="2000" dirty="0"/>
              <a:t>счётчики и т.д</a:t>
            </a:r>
            <a:r>
              <a:rPr lang="ru-RU" sz="2000" dirty="0" smtClean="0"/>
              <a:t>.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ru-RU" sz="2000" dirty="0" smtClean="0"/>
              <a:t>Особенности использования:</a:t>
            </a: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include 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QFormLayout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ru-RU" sz="2000" dirty="0" smtClean="0">
                <a:cs typeface="Courier New" panose="02070309020205020404" pitchFamily="49" charset="0"/>
              </a:rPr>
              <a:t>Создание компоновщика с заданным родительским объектом</a:t>
            </a:r>
            <a:r>
              <a:rPr lang="en-US" sz="2000" dirty="0" smtClean="0">
                <a:cs typeface="Courier New" panose="02070309020205020404" pitchFamily="49" charset="0"/>
              </a:rPr>
              <a:t> (</a:t>
            </a:r>
            <a:r>
              <a:rPr lang="ru-RU" sz="2000" dirty="0" smtClean="0">
                <a:cs typeface="Courier New" panose="02070309020205020404" pitchFamily="49" charset="0"/>
              </a:rPr>
              <a:t>контейнером) </a:t>
            </a:r>
            <a:r>
              <a:rPr lang="en-US" sz="2000" dirty="0" smtClean="0">
                <a:cs typeface="Courier New" panose="02070309020205020404" pitchFamily="49" charset="0"/>
              </a:rPr>
              <a:t>*parent</a:t>
            </a:r>
            <a:r>
              <a:rPr lang="ru-RU" sz="2000" dirty="0" smtClean="0">
                <a:cs typeface="Courier New" panose="02070309020205020404" pitchFamily="49" charset="0"/>
              </a:rPr>
              <a:t>:</a:t>
            </a:r>
          </a:p>
          <a:p>
            <a:pPr marL="109728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QFormLayout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QFormLayout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 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QWidget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 * </a:t>
            </a:r>
            <a:r>
              <a:rPr lang="en-US" sz="2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parent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 = 0 )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ru-RU" sz="2000" dirty="0" smtClean="0"/>
              <a:t>Добавление пары метка-поле с помощью перегруженной функции </a:t>
            </a:r>
            <a:r>
              <a:rPr lang="ru-RU" sz="2000" dirty="0" err="1" smtClean="0">
                <a:hlinkClick r:id="rId3"/>
              </a:rPr>
              <a:t>addRow</a:t>
            </a:r>
            <a:r>
              <a:rPr lang="ru-RU" sz="2000" dirty="0" smtClean="0"/>
              <a:t>(), которая принимает </a:t>
            </a:r>
            <a:r>
              <a:rPr lang="ru-RU" sz="2000" dirty="0" err="1" smtClean="0">
                <a:hlinkClick r:id="rId4"/>
              </a:rPr>
              <a:t>QString</a:t>
            </a:r>
            <a:r>
              <a:rPr lang="ru-RU" sz="2000" dirty="0" smtClean="0"/>
              <a:t> и </a:t>
            </a:r>
            <a:r>
              <a:rPr lang="ru-RU" sz="2000" dirty="0" err="1" smtClean="0">
                <a:hlinkClick r:id="rId2"/>
              </a:rPr>
              <a:t>QWidget</a:t>
            </a:r>
            <a:r>
              <a:rPr lang="ru-RU" sz="2000" dirty="0" smtClean="0"/>
              <a:t> *, самостоятельно создаёт </a:t>
            </a:r>
            <a:r>
              <a:rPr lang="ru-RU" sz="2000" dirty="0" err="1" smtClean="0">
                <a:hlinkClick r:id="rId5"/>
              </a:rPr>
              <a:t>QLabel</a:t>
            </a:r>
            <a:r>
              <a:rPr lang="ru-RU" sz="2000" dirty="0" smtClean="0"/>
              <a:t> и автоматически устанавливает её партнёра.</a:t>
            </a:r>
          </a:p>
          <a:p>
            <a:pPr marL="109728" indent="0">
              <a:buNone/>
            </a:pP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spc="-3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QFormLayout</a:t>
            </a: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spc="-3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addRow</a:t>
            </a:r>
            <a:r>
              <a:rPr lang="ru-RU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 </a:t>
            </a:r>
            <a:r>
              <a:rPr lang="en-US" sz="2000" spc="-300" dirty="0" err="1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QWidget</a:t>
            </a: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 * </a:t>
            </a:r>
            <a:r>
              <a:rPr lang="en-US" sz="2000" i="1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000" spc="-300" dirty="0" err="1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QWidget</a:t>
            </a: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 * </a:t>
            </a:r>
            <a:r>
              <a:rPr lang="en-US" sz="2000" i="1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lang="en-US" sz="2000" spc="-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 )</a:t>
            </a:r>
          </a:p>
          <a:p>
            <a:pPr marL="109728" indent="0">
              <a:buNone/>
            </a:pPr>
            <a:endParaRPr lang="ru-RU" sz="2000" dirty="0" smtClean="0"/>
          </a:p>
          <a:p>
            <a:pPr marL="109728" indent="0">
              <a:buNone/>
            </a:pPr>
            <a:endParaRPr lang="en-US" sz="2000" dirty="0" smtClean="0"/>
          </a:p>
        </p:txBody>
      </p:sp>
      <p:pic>
        <p:nvPicPr>
          <p:cNvPr id="9218" name="Picture 2" descr="http://doc.crossplatform.ru/qt/4.6.x/images/qformlayout-k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28" y="1786565"/>
            <a:ext cx="24574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doc.crossplatform.ru/qt/4.6.x/images/qformlayout-w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28" y="3271334"/>
            <a:ext cx="24574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doc.crossplatform.ru/qt/4.6.x/images/qformlayout-ma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28" y="4801370"/>
            <a:ext cx="24574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8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54526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Управление размерами в </a:t>
            </a:r>
            <a:r>
              <a:rPr lang="en-US" dirty="0" err="1" smtClean="0"/>
              <a:t>Qt</a:t>
            </a:r>
            <a:r>
              <a:rPr lang="ru-RU" dirty="0" smtClean="0"/>
              <a:t> приложениях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96292" y="1493820"/>
            <a:ext cx="1059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Политики </a:t>
            </a:r>
            <a:r>
              <a:rPr lang="ru-RU" dirty="0"/>
              <a:t>размера задают вызовом метода </a:t>
            </a:r>
            <a:r>
              <a:rPr lang="ru-RU" dirty="0" err="1"/>
              <a:t>setSizePolicy</a:t>
            </a:r>
            <a:r>
              <a:rPr lang="ru-RU" dirty="0"/>
              <a:t>() класса </a:t>
            </a:r>
            <a:r>
              <a:rPr lang="ru-RU" dirty="0" err="1" smtClean="0"/>
              <a:t>QWidget</a:t>
            </a:r>
            <a:r>
              <a:rPr lang="ru-RU" dirty="0" smtClean="0"/>
              <a:t>. Данный метод принимает значения для горизонтальной и вертикальной политики размера, определенные в классе </a:t>
            </a:r>
            <a:r>
              <a:rPr lang="en-US" dirty="0" err="1" smtClean="0"/>
              <a:t>QSizePolicy</a:t>
            </a:r>
            <a:r>
              <a:rPr lang="ru-RU" dirty="0" smtClean="0"/>
              <a:t>.</a:t>
            </a:r>
            <a:endParaRPr lang="en-US" dirty="0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24893"/>
              </p:ext>
            </p:extLst>
          </p:nvPr>
        </p:nvGraphicFramePr>
        <p:xfrm>
          <a:off x="891767" y="2417150"/>
          <a:ext cx="1061066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978"/>
                <a:gridCol w="7989682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Значения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::Fixed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Размеры</a:t>
                      </a:r>
                      <a:r>
                        <a:rPr lang="ru-RU" baseline="0" dirty="0" smtClean="0"/>
                        <a:t> элемента фиксированы и их нельзя изменить.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::Minimum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Определяет минимально возможные размеры (растягивать</a:t>
                      </a:r>
                      <a:r>
                        <a:rPr lang="ru-RU" baseline="0" dirty="0" smtClean="0"/>
                        <a:t> элемент можно, а сжимать меньше определенного значения нельзя</a:t>
                      </a:r>
                      <a:r>
                        <a:rPr lang="ru-RU" dirty="0" smtClean="0"/>
                        <a:t>).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::Maximum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Определяет</a:t>
                      </a:r>
                      <a:r>
                        <a:rPr lang="ru-RU" baseline="0" dirty="0" smtClean="0"/>
                        <a:t> максимально возможные размеры элемента.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::Preferred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Определяет</a:t>
                      </a:r>
                      <a:r>
                        <a:rPr lang="ru-RU" baseline="0" dirty="0" smtClean="0"/>
                        <a:t> рекомендованные размеры для элемента (т.е. в случае необходимости элемент можно растягивать или сжимать).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::Expanding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Политика</a:t>
                      </a:r>
                      <a:r>
                        <a:rPr lang="ru-RU" baseline="0" dirty="0" smtClean="0"/>
                        <a:t> аналогична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Preferred</a:t>
                      </a:r>
                      <a:r>
                        <a:rPr lang="ru-RU" dirty="0" smtClean="0"/>
                        <a:t>, но с тенденцией к увеличению размера.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</a:t>
                      </a:r>
                      <a:endParaRPr lang="ru-RU" dirty="0" smtClean="0"/>
                    </a:p>
                    <a:p>
                      <a:r>
                        <a:rPr lang="en-US" dirty="0" err="1" smtClean="0"/>
                        <a:t>MinimumExpanding</a:t>
                      </a:r>
                      <a:r>
                        <a:rPr lang="en-US" dirty="0" smtClean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Аналогично </a:t>
                      </a:r>
                      <a:r>
                        <a:rPr lang="ru-RU" dirty="0" err="1" smtClean="0"/>
                        <a:t>Minimum</a:t>
                      </a:r>
                      <a:r>
                        <a:rPr lang="ru-RU" dirty="0" smtClean="0"/>
                        <a:t>, но с тенденцией к увеличению размера.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QSizePolicy</a:t>
                      </a:r>
                      <a:r>
                        <a:rPr lang="en-US" dirty="0" smtClean="0"/>
                        <a:t>::Ignored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Элемент должен занимать столько места на форме, сколько возможно.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67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690326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Управление размерами в </a:t>
            </a:r>
            <a:r>
              <a:rPr lang="en-US" dirty="0" err="1" smtClean="0"/>
              <a:t>Qt</a:t>
            </a:r>
            <a:r>
              <a:rPr lang="ru-RU" dirty="0" smtClean="0"/>
              <a:t> приложениях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96291" y="1819745"/>
            <a:ext cx="105925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Зададим размерную политику для </a:t>
            </a:r>
            <a:r>
              <a:rPr lang="ru-RU" dirty="0" err="1" smtClean="0"/>
              <a:t>виджетов</a:t>
            </a:r>
            <a:r>
              <a:rPr lang="ru-RU" dirty="0" smtClean="0"/>
              <a:t> панели управления маршевым движением ПА.</a:t>
            </a:r>
          </a:p>
          <a:p>
            <a:pPr fontAlgn="ctr"/>
            <a:r>
              <a:rPr lang="ru-RU" dirty="0" smtClean="0"/>
              <a:t>Для этого необходимо методу </a:t>
            </a:r>
            <a:r>
              <a:rPr lang="en-US" dirty="0" err="1" smtClean="0"/>
              <a:t>setSizePolicy</a:t>
            </a:r>
            <a:r>
              <a:rPr lang="en-US" dirty="0" smtClean="0"/>
              <a:t>()</a:t>
            </a:r>
            <a:r>
              <a:rPr lang="ru-RU" dirty="0" smtClean="0"/>
              <a:t> </a:t>
            </a:r>
            <a:r>
              <a:rPr lang="ru-RU" dirty="0" err="1" smtClean="0"/>
              <a:t>виджета</a:t>
            </a:r>
            <a:r>
              <a:rPr lang="ru-RU" dirty="0" smtClean="0"/>
              <a:t>, для которого устанавливается размерная политика передать значения флагов </a:t>
            </a:r>
            <a:r>
              <a:rPr lang="en-US" dirty="0" err="1" smtClean="0"/>
              <a:t>QSizePolicy</a:t>
            </a:r>
            <a:r>
              <a:rPr lang="en-US" dirty="0" smtClean="0"/>
              <a:t>::* </a:t>
            </a:r>
            <a:r>
              <a:rPr lang="ru-RU" dirty="0" smtClean="0"/>
              <a:t>для</a:t>
            </a:r>
            <a:r>
              <a:rPr lang="en-US" dirty="0" smtClean="0"/>
              <a:t> </a:t>
            </a:r>
            <a:r>
              <a:rPr lang="ru-RU" dirty="0" smtClean="0"/>
              <a:t>горизонтального, а затем для  вертикального направлений.</a:t>
            </a:r>
            <a:r>
              <a:rPr lang="en-US" dirty="0"/>
              <a:t> </a:t>
            </a:r>
            <a:endParaRPr lang="ru-RU" dirty="0" smtClean="0"/>
          </a:p>
          <a:p>
            <a:pPr fontAlgn="ctr"/>
            <a:r>
              <a:rPr lang="en-US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ru-RU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pc="-150" dirty="0" err="1" smtClean="0">
                <a:latin typeface="Courier New" panose="02070309020205020404" pitchFamily="49" charset="0"/>
                <a:cs typeface="Courier New" panose="02070309020205020404" pitchFamily="49" charset="0"/>
                <a:hlinkClick r:id="rId2" action="ppaction://hlinkfile"/>
              </a:rPr>
              <a:t>setSizePolicy</a:t>
            </a:r>
            <a:r>
              <a:rPr lang="en-US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::Policy </a:t>
            </a:r>
            <a:r>
              <a:rPr lang="en-US" i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horizontal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::Policy </a:t>
            </a:r>
            <a:r>
              <a:rPr lang="en-US" i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vertical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 smtClean="0"/>
          </a:p>
          <a:p>
            <a:r>
              <a:rPr lang="ru-RU" dirty="0">
                <a:cs typeface="Courier New" panose="02070309020205020404" pitchFamily="49" charset="0"/>
              </a:rPr>
              <a:t>В </a:t>
            </a:r>
            <a:r>
              <a:rPr lang="en-US" dirty="0">
                <a:cs typeface="Courier New" panose="02070309020205020404" pitchFamily="49" charset="0"/>
              </a:rPr>
              <a:t>.</a:t>
            </a:r>
            <a:r>
              <a:rPr lang="en-US" dirty="0" err="1">
                <a:cs typeface="Courier New" panose="02070309020205020404" pitchFamily="49" charset="0"/>
              </a:rPr>
              <a:t>cpp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ru-RU" dirty="0">
                <a:cs typeface="Courier New" panose="02070309020205020404" pitchFamily="49" charset="0"/>
              </a:rPr>
              <a:t>файле необходимо дописать (размерную политику выбирайте сами):</a:t>
            </a:r>
          </a:p>
          <a:p>
            <a:endParaRPr lang="ru-RU" dirty="0"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lblMarsh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::Maximum,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::Maximum);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btnMarshMinus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::Minimum,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::Minimum);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btnMarshPlus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::Preferred,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::Preferred);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btnMarshReset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Preferred,QSizePolicy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::Preferred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546" y="463990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Управление размещением в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ru-RU" dirty="0" smtClean="0"/>
              <a:t>приложениях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9653" y="1439935"/>
            <a:ext cx="11103754" cy="144016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QSpacerItem</a:t>
            </a:r>
            <a:r>
              <a:rPr lang="en-US" dirty="0" smtClean="0"/>
              <a:t> </a:t>
            </a:r>
            <a:r>
              <a:rPr lang="ru-RU" dirty="0" smtClean="0"/>
              <a:t>или фактор растяжения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Представляет собой пустое пространство в компоновке.</a:t>
            </a:r>
          </a:p>
          <a:p>
            <a:pPr marL="0" indent="0">
              <a:buNone/>
            </a:pPr>
            <a:r>
              <a:rPr lang="ru-RU" dirty="0" smtClean="0"/>
              <a:t>Как правило нет необходимости создавать объект данного класса, для этого в классах компоновки существуют специальные методы:</a:t>
            </a:r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7170" name="Picture 2" descr="Картинки по запросу qt spac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49" y="2996952"/>
            <a:ext cx="437909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50456"/>
              </p:ext>
            </p:extLst>
          </p:nvPr>
        </p:nvGraphicFramePr>
        <p:xfrm>
          <a:off x="478644" y="2996952"/>
          <a:ext cx="6193494" cy="3017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39321"/>
                <a:gridCol w="4154173"/>
              </a:tblGrid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 smtClean="0">
                          <a:effectLst/>
                        </a:rPr>
                        <a:t>Класс</a:t>
                      </a:r>
                      <a:r>
                        <a:rPr lang="ru-RU" sz="1800" baseline="0" dirty="0" smtClean="0">
                          <a:effectLst/>
                        </a:rPr>
                        <a:t> компоновки</a:t>
                      </a:r>
                      <a:endParaRPr lang="en-US" sz="1800" dirty="0">
                        <a:effectLst/>
                      </a:endParaRPr>
                    </a:p>
                  </a:txBody>
                  <a:tcPr marL="76210" marR="7621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800" dirty="0" smtClean="0">
                          <a:effectLst/>
                        </a:rPr>
                        <a:t>Методы добавления</a:t>
                      </a:r>
                      <a:r>
                        <a:rPr lang="ru-RU" sz="1800" baseline="0" dirty="0" smtClean="0">
                          <a:effectLst/>
                        </a:rPr>
                        <a:t> факторов растяжения в компоновку</a:t>
                      </a:r>
                      <a:endParaRPr lang="en-US" sz="1800" dirty="0">
                        <a:effectLst/>
                      </a:endParaRPr>
                    </a:p>
                  </a:txBody>
                  <a:tcPr marL="76210" marR="76210"/>
                </a:tc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 smtClean="0">
                          <a:effectLst/>
                        </a:rPr>
                        <a:t>QHBoxLayout</a:t>
                      </a:r>
                      <a:endParaRPr lang="en-US" sz="1800" dirty="0" smtClean="0">
                        <a:effectLst/>
                      </a:endParaRPr>
                    </a:p>
                    <a:p>
                      <a:pPr fontAlgn="t"/>
                      <a:r>
                        <a:rPr lang="en-US" sz="1800" dirty="0" err="1" smtClean="0">
                          <a:effectLst/>
                        </a:rPr>
                        <a:t>QVBoxLayout</a:t>
                      </a:r>
                      <a:endParaRPr lang="en-US" sz="1800" dirty="0" smtClean="0">
                        <a:effectLst/>
                      </a:endParaRPr>
                    </a:p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76210" marR="7621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</a:rPr>
                        <a:t>addSpacing</a:t>
                      </a:r>
                      <a:r>
                        <a:rPr lang="en-US" sz="1800" dirty="0" smtClean="0">
                          <a:effectLst/>
                        </a:rPr>
                        <a:t>(),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</a:rPr>
                        <a:t>addStretch</a:t>
                      </a:r>
                      <a:r>
                        <a:rPr lang="en-US" sz="1800" dirty="0" smtClean="0">
                          <a:effectLst/>
                        </a:rPr>
                        <a:t>(),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</a:rPr>
                        <a:t>insertSpacing</a:t>
                      </a:r>
                      <a:r>
                        <a:rPr lang="en-US" sz="1800" dirty="0" smtClean="0">
                          <a:effectLst/>
                        </a:rPr>
                        <a:t>(), 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</a:rPr>
                        <a:t>insertStretch</a:t>
                      </a:r>
                      <a:r>
                        <a:rPr lang="en-US" sz="1800" dirty="0" smtClean="0">
                          <a:effectLst/>
                        </a:rPr>
                        <a:t>()</a:t>
                      </a:r>
                    </a:p>
                  </a:txBody>
                  <a:tcPr marL="76210" marR="76210"/>
                </a:tc>
              </a:tr>
              <a:tr h="640080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</a:rPr>
                        <a:t>QGridLayout</a:t>
                      </a:r>
                      <a:endParaRPr lang="en-US" sz="1800" dirty="0" smtClean="0">
                        <a:effectLst/>
                      </a:endParaRPr>
                    </a:p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76210" marR="7621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 smtClean="0">
                          <a:effectLst/>
                        </a:rPr>
                        <a:t>setRowMinimumHeight</a:t>
                      </a:r>
                      <a:r>
                        <a:rPr lang="en-US" sz="1800" dirty="0" smtClean="0">
                          <a:effectLst/>
                        </a:rPr>
                        <a:t>(), </a:t>
                      </a:r>
                      <a:r>
                        <a:rPr lang="en-US" sz="1800" dirty="0" err="1" smtClean="0">
                          <a:effectLst/>
                        </a:rPr>
                        <a:t>setRowStretch</a:t>
                      </a:r>
                      <a:r>
                        <a:rPr lang="en-US" sz="1800" dirty="0" smtClean="0">
                          <a:effectLst/>
                        </a:rPr>
                        <a:t>(), </a:t>
                      </a:r>
                      <a:r>
                        <a:rPr lang="en-US" sz="1800" dirty="0" err="1" smtClean="0">
                          <a:effectLst/>
                        </a:rPr>
                        <a:t>setColumnMinimumWidth</a:t>
                      </a:r>
                      <a:r>
                        <a:rPr lang="en-US" sz="1800" dirty="0" smtClean="0">
                          <a:effectLst/>
                        </a:rPr>
                        <a:t>(), </a:t>
                      </a:r>
                    </a:p>
                    <a:p>
                      <a:pPr fontAlgn="t"/>
                      <a:r>
                        <a:rPr lang="en-US" sz="1800" dirty="0" err="1" smtClean="0">
                          <a:effectLst/>
                        </a:rPr>
                        <a:t>setColumnStretch</a:t>
                      </a:r>
                      <a:r>
                        <a:rPr lang="en-US" sz="1800" dirty="0" smtClean="0">
                          <a:effectLst/>
                        </a:rPr>
                        <a:t>()</a:t>
                      </a:r>
                    </a:p>
                  </a:txBody>
                  <a:tcPr marL="76210" marR="7621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06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028" y="617899"/>
            <a:ext cx="10972800" cy="1066800"/>
          </a:xfrm>
        </p:spPr>
        <p:txBody>
          <a:bodyPr/>
          <a:lstStyle/>
          <a:p>
            <a:r>
              <a:rPr lang="ru-RU" dirty="0"/>
              <a:t>Управление размерами в </a:t>
            </a:r>
            <a:r>
              <a:rPr lang="en-US" dirty="0" err="1"/>
              <a:t>Qt</a:t>
            </a:r>
            <a:r>
              <a:rPr lang="ru-RU" dirty="0"/>
              <a:t> приложениях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679" y="1916832"/>
            <a:ext cx="7489807" cy="4299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Если в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widget.cpp </a:t>
            </a:r>
            <a:r>
              <a:rPr lang="ru-R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файле 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дописать</a:t>
            </a:r>
          </a:p>
          <a:p>
            <a:pPr marL="0" indent="0" algn="just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vMarshLayout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lblMarsh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btnMarshPlus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btnMarshMinus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vMarshLayout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addLayout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hMarshLayout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ru-R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vMarshLayout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addStretch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ru-RU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добавляет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Spacer</a:t>
            </a:r>
            <a:endParaRPr lang="ru-RU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vMarshLayout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addWidget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btnMarshReset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just">
              <a:buNone/>
            </a:pP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При растяжении формы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Spacer 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будет занимать появившееся пространство (так как это пустое пространство имеет политику размера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Expanding</a:t>
            </a:r>
            <a:r>
              <a:rPr lang="ru-R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а кнопки будут сохранять свои размеры и занимать место вверху и внизу формы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49" y="1916832"/>
            <a:ext cx="2524454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07" y="626953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</a:t>
            </a:r>
            <a:r>
              <a:rPr lang="en-US" dirty="0"/>
              <a:t>GUI.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484768"/>
            <a:ext cx="10972800" cy="508976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Используя второй подход можно создать «форму» в графическом редакторе </a:t>
            </a:r>
            <a:r>
              <a:rPr lang="en-US" dirty="0" err="1"/>
              <a:t>Qt</a:t>
            </a:r>
            <a:r>
              <a:rPr lang="en-US" dirty="0"/>
              <a:t> Designer. </a:t>
            </a:r>
          </a:p>
          <a:p>
            <a:pPr marL="0" indent="0" algn="just">
              <a:buNone/>
            </a:pPr>
            <a:r>
              <a:rPr lang="ru-RU" dirty="0"/>
              <a:t>Файлы формы имеют расширение .</a:t>
            </a:r>
            <a:r>
              <a:rPr lang="ru-RU" dirty="0" err="1"/>
              <a:t>ui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ru-RU" dirty="0" err="1" smtClean="0"/>
              <a:t>Qt</a:t>
            </a:r>
            <a:r>
              <a:rPr lang="ru-RU" dirty="0" smtClean="0"/>
              <a:t> </a:t>
            </a:r>
            <a:r>
              <a:rPr lang="ru-RU" dirty="0" err="1"/>
              <a:t>Designer</a:t>
            </a:r>
            <a:r>
              <a:rPr lang="ru-RU" dirty="0"/>
              <a:t> позволяет редактировать файлы форм, содержащих настройки вида виджетов. </a:t>
            </a:r>
            <a:endParaRPr lang="ru-RU" dirty="0" smtClean="0"/>
          </a:p>
          <a:p>
            <a:pPr marL="0" indent="0" algn="just">
              <a:buNone/>
            </a:pPr>
            <a:r>
              <a:rPr lang="ru-RU" dirty="0" err="1" smtClean="0"/>
              <a:t>Qt</a:t>
            </a:r>
            <a:r>
              <a:rPr lang="ru-RU" dirty="0" smtClean="0"/>
              <a:t> </a:t>
            </a:r>
            <a:r>
              <a:rPr lang="ru-RU" dirty="0" err="1"/>
              <a:t>Designer</a:t>
            </a:r>
            <a:r>
              <a:rPr lang="ru-RU" dirty="0"/>
              <a:t> можно использовать как отдельную программу или воспользоваться интеграцией с оболочкой </a:t>
            </a:r>
            <a:r>
              <a:rPr lang="ru-RU" dirty="0" err="1"/>
              <a:t>Qt</a:t>
            </a:r>
            <a:r>
              <a:rPr lang="ru-RU" dirty="0"/>
              <a:t> </a:t>
            </a:r>
            <a:r>
              <a:rPr lang="ru-RU" dirty="0" err="1"/>
              <a:t>Creator</a:t>
            </a:r>
            <a:r>
              <a:rPr lang="ru-RU" dirty="0"/>
              <a:t> — редактором форм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5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694765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Помощь всегда рядом…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69" t="8829" r="20203" b="23094"/>
          <a:stretch/>
        </p:blipFill>
        <p:spPr>
          <a:xfrm>
            <a:off x="4693972" y="1919207"/>
            <a:ext cx="6995056" cy="40815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012" y="1919207"/>
            <a:ext cx="4212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Georgia (Основной текст)"/>
              </a:rPr>
              <a:t>Для вызова встроенной справки вы можете воспользоваться одним из следующих способов: </a:t>
            </a:r>
          </a:p>
          <a:p>
            <a:pPr algn="just"/>
            <a:r>
              <a:rPr lang="ru-RU" dirty="0">
                <a:latin typeface="Georgia (Основной текст)"/>
              </a:rPr>
              <a:t>1). перейдите в режим справки среды </a:t>
            </a:r>
            <a:r>
              <a:rPr lang="ru-RU" dirty="0" err="1">
                <a:latin typeface="Georgia (Основной текст)"/>
              </a:rPr>
              <a:t>Qt</a:t>
            </a:r>
            <a:r>
              <a:rPr lang="ru-RU" dirty="0">
                <a:latin typeface="Georgia (Основной текст)"/>
              </a:rPr>
              <a:t> </a:t>
            </a:r>
            <a:r>
              <a:rPr lang="ru-RU" dirty="0" err="1">
                <a:latin typeface="Georgia (Основной текст)"/>
              </a:rPr>
              <a:t>Creator</a:t>
            </a:r>
            <a:r>
              <a:rPr lang="ru-RU" dirty="0">
                <a:latin typeface="Georgia (Основной текст)"/>
              </a:rPr>
              <a:t> — кнопка «Справка» на левой панели инструментов (комбинация клавиш </a:t>
            </a:r>
            <a:r>
              <a:rPr lang="ru-RU" dirty="0" smtClean="0">
                <a:latin typeface="Georgia (Основной текст)"/>
              </a:rPr>
              <a:t>Ctr+6); </a:t>
            </a:r>
            <a:endParaRPr lang="ru-RU" dirty="0">
              <a:latin typeface="Georgia (Основной текст)"/>
            </a:endParaRPr>
          </a:p>
          <a:p>
            <a:pPr algn="just"/>
            <a:r>
              <a:rPr lang="ru-RU" dirty="0">
                <a:latin typeface="Georgia (Основной текст)"/>
              </a:rPr>
              <a:t>2). установите курсор на название класса или метода и нажмите F1 — среда выполнит поиск и откроет соответствующий раздел справки в боковой панели. </a:t>
            </a:r>
          </a:p>
        </p:txBody>
      </p:sp>
    </p:spTree>
    <p:extLst>
      <p:ext uri="{BB962C8B-B14F-4D97-AF65-F5344CB8AC3E}">
        <p14:creationId xmlns:p14="http://schemas.microsoft.com/office/powerpoint/2010/main" val="115635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63578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</a:t>
            </a:r>
            <a:r>
              <a:rPr lang="en-US" dirty="0"/>
              <a:t>GUI.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160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Создадим форму главного окна.</a:t>
            </a:r>
            <a:r>
              <a:rPr lang="en-US" dirty="0"/>
              <a:t> </a:t>
            </a:r>
            <a:r>
              <a:rPr lang="ru-RU" dirty="0"/>
              <a:t>Файл-</a:t>
            </a:r>
            <a:r>
              <a:rPr lang="en-US" dirty="0"/>
              <a:t>&gt;</a:t>
            </a:r>
            <a:r>
              <a:rPr lang="ru-RU" dirty="0"/>
              <a:t>Новый файл или проект. Выбираем «Файлы и классы </a:t>
            </a:r>
            <a:r>
              <a:rPr lang="en-US" dirty="0" err="1"/>
              <a:t>Qt</a:t>
            </a:r>
            <a:r>
              <a:rPr lang="ru-RU" dirty="0"/>
              <a:t>»-</a:t>
            </a:r>
            <a:r>
              <a:rPr lang="en-US" dirty="0"/>
              <a:t>&gt; </a:t>
            </a:r>
            <a:r>
              <a:rPr lang="ru-RU" dirty="0"/>
              <a:t>Класс формы </a:t>
            </a:r>
            <a:r>
              <a:rPr lang="en-US" dirty="0" err="1"/>
              <a:t>Qt</a:t>
            </a:r>
            <a:r>
              <a:rPr lang="en-US" dirty="0"/>
              <a:t> Designer.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34" y="2306706"/>
            <a:ext cx="6416332" cy="40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21387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</a:t>
            </a:r>
            <a:r>
              <a:rPr lang="en-US" dirty="0"/>
              <a:t>GUI.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8" y="2281688"/>
            <a:ext cx="7193903" cy="4259949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1688187"/>
            <a:ext cx="10515600" cy="6160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Qt</a:t>
            </a:r>
            <a:r>
              <a:rPr lang="en-US" dirty="0"/>
              <a:t> Designer </a:t>
            </a:r>
            <a:r>
              <a:rPr lang="ru-RU" dirty="0"/>
              <a:t>предлагает на выбор различные шаблоны формы. Выберем </a:t>
            </a:r>
            <a:r>
              <a:rPr lang="en-US" dirty="0"/>
              <a:t>Widget.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6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Создание </a:t>
            </a:r>
            <a:r>
              <a:rPr lang="en-US" dirty="0"/>
              <a:t>GUI.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7" y="2277878"/>
            <a:ext cx="7209145" cy="4267570"/>
          </a:xfrm>
        </p:spPr>
      </p:pic>
    </p:spTree>
    <p:extLst>
      <p:ext uri="{BB962C8B-B14F-4D97-AF65-F5344CB8AC3E}">
        <p14:creationId xmlns:p14="http://schemas.microsoft.com/office/powerpoint/2010/main" val="36984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122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Designer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347" y="1057140"/>
            <a:ext cx="867930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9115" y="1887166"/>
            <a:ext cx="30168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303409" y="5444134"/>
            <a:ext cx="10050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Окно «Виджеты», в котором можно найти объекты компоновки и сами виджеты, сгруппированные в отдельные категории. Из этого окна посредством «перетаскивания» виджеты добавляются на форму.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34664" y="1887166"/>
            <a:ext cx="30168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83821" y="3346533"/>
            <a:ext cx="30168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2689" y="4872308"/>
            <a:ext cx="30168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8715" y="4687483"/>
            <a:ext cx="30168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05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48855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Designer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04197" y="5171273"/>
            <a:ext cx="5419928" cy="10719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800" dirty="0"/>
              <a:t>(3) – Окно «Редактор свойств» - определяет ряд свойств выбранного виджета. Это могут быть как цвет фона, шрифт, максимальный минимальный размер и т.п.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99" y="1753305"/>
            <a:ext cx="2932134" cy="329117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21532" y="5107093"/>
            <a:ext cx="5674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(2) – </a:t>
            </a:r>
            <a:r>
              <a:rPr lang="ru-RU" dirty="0"/>
              <a:t>Окно «Объекты» - содержит список используемых виджетов. В этом окне их можно выбирать для последующего изменения. Например, при помощи </a:t>
            </a:r>
            <a:r>
              <a:rPr lang="en-US" dirty="0"/>
              <a:t> </a:t>
            </a:r>
            <a:r>
              <a:rPr lang="ru-RU" dirty="0"/>
              <a:t>«Редактора свойств» (3) изменять их свойства;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67" y="1615655"/>
            <a:ext cx="3093988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0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5807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Designer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7"/>
          <a:stretch/>
        </p:blipFill>
        <p:spPr>
          <a:xfrm>
            <a:off x="266688" y="1107029"/>
            <a:ext cx="4111959" cy="1859441"/>
          </a:xfrm>
        </p:spPr>
      </p:pic>
      <p:sp>
        <p:nvSpPr>
          <p:cNvPr id="5" name="Прямоугольник 4"/>
          <p:cNvSpPr/>
          <p:nvPr/>
        </p:nvSpPr>
        <p:spPr>
          <a:xfrm>
            <a:off x="266688" y="2966470"/>
            <a:ext cx="41119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(</a:t>
            </a:r>
            <a:r>
              <a:rPr lang="ru-RU" dirty="0"/>
              <a:t>4) - Окно «Редактор сигналов и слотов» - окно редактирования соединений сигналов со слотами.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61" y="1107029"/>
            <a:ext cx="5989839" cy="18442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257800" y="29512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(5) – Окно «Редактор действий» –</a:t>
            </a:r>
            <a:r>
              <a:rPr lang="en-US" dirty="0"/>
              <a:t> </a:t>
            </a:r>
            <a:r>
              <a:rPr lang="ru-RU" dirty="0"/>
              <a:t>предназначено для создания, удаления и управления действиями команд создаваемой формы.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129388"/>
            <a:ext cx="5220152" cy="12650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6840" y="4129388"/>
            <a:ext cx="5866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умолчанию в </a:t>
            </a:r>
            <a:r>
              <a:rPr lang="en-US" dirty="0" err="1"/>
              <a:t>Qt</a:t>
            </a:r>
            <a:r>
              <a:rPr lang="en-US" dirty="0"/>
              <a:t> Designer </a:t>
            </a:r>
            <a:r>
              <a:rPr lang="ru-RU" dirty="0"/>
              <a:t>установлен</a:t>
            </a:r>
            <a:r>
              <a:rPr lang="en-US" dirty="0"/>
              <a:t> </a:t>
            </a:r>
            <a:r>
              <a:rPr lang="ru-RU" dirty="0"/>
              <a:t>режим редактирования виджетов формы.</a:t>
            </a:r>
          </a:p>
          <a:p>
            <a:r>
              <a:rPr lang="ru-RU" dirty="0"/>
              <a:t>В </a:t>
            </a:r>
            <a:r>
              <a:rPr lang="en-US" dirty="0" err="1"/>
              <a:t>Qt</a:t>
            </a:r>
            <a:r>
              <a:rPr lang="ru-RU" dirty="0"/>
              <a:t> </a:t>
            </a:r>
            <a:r>
              <a:rPr lang="en-US" dirty="0"/>
              <a:t>Designer </a:t>
            </a:r>
            <a:r>
              <a:rPr lang="ru-RU" dirty="0"/>
              <a:t>4 режима редактирования:</a:t>
            </a:r>
          </a:p>
          <a:p>
            <a:pPr marL="342900" indent="-342900">
              <a:buAutoNum type="arabicParenR"/>
            </a:pPr>
            <a:r>
              <a:rPr lang="ru-RU" dirty="0"/>
              <a:t>Изменение виджетов (</a:t>
            </a:r>
            <a:r>
              <a:rPr lang="en-US" dirty="0"/>
              <a:t>F3);</a:t>
            </a:r>
          </a:p>
          <a:p>
            <a:pPr marL="342900" indent="-342900">
              <a:buAutoNum type="arabicParenR"/>
            </a:pPr>
            <a:r>
              <a:rPr lang="ru-RU" dirty="0"/>
              <a:t>Изменение сигналов</a:t>
            </a:r>
            <a:r>
              <a:rPr lang="en-US" dirty="0"/>
              <a:t>/</a:t>
            </a:r>
            <a:r>
              <a:rPr lang="ru-RU" dirty="0"/>
              <a:t>слотов (</a:t>
            </a:r>
            <a:r>
              <a:rPr lang="en-US" dirty="0"/>
              <a:t>F4);</a:t>
            </a:r>
          </a:p>
          <a:p>
            <a:pPr marL="342900" indent="-342900">
              <a:buAutoNum type="arabicParenR"/>
            </a:pPr>
            <a:r>
              <a:rPr lang="ru-RU" dirty="0"/>
              <a:t>Изменение партнеров;</a:t>
            </a:r>
          </a:p>
          <a:p>
            <a:pPr marL="342900" indent="-342900">
              <a:buAutoNum type="arabicParenR"/>
            </a:pPr>
            <a:r>
              <a:rPr lang="ru-RU" dirty="0"/>
              <a:t>Изменение порядка обхода.</a:t>
            </a:r>
          </a:p>
        </p:txBody>
      </p:sp>
    </p:spTree>
    <p:extLst>
      <p:ext uri="{BB962C8B-B14F-4D97-AF65-F5344CB8AC3E}">
        <p14:creationId xmlns:p14="http://schemas.microsoft.com/office/powerpoint/2010/main" val="16970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636006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Использование формы в проекте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6639962" cy="43027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/>
              <a:t>Для того, чтобы использовать файл формы в проекте существуют </a:t>
            </a:r>
            <a:r>
              <a:rPr lang="ru-RU" sz="2200" dirty="0" smtClean="0"/>
              <a:t>4 </a:t>
            </a:r>
            <a:r>
              <a:rPr lang="ru-RU" sz="2200" dirty="0"/>
              <a:t>способа</a:t>
            </a:r>
            <a:r>
              <a:rPr lang="ru-RU" sz="2200" dirty="0" smtClean="0"/>
              <a:t>:</a:t>
            </a:r>
            <a:endParaRPr lang="en-US" sz="2200" dirty="0" smtClean="0"/>
          </a:p>
          <a:p>
            <a:pPr marL="0" indent="0" algn="just">
              <a:buNone/>
            </a:pPr>
            <a:endParaRPr lang="ru-RU" sz="2200" dirty="0"/>
          </a:p>
          <a:p>
            <a:pPr marL="0" indent="0" algn="just">
              <a:buNone/>
            </a:pPr>
            <a:r>
              <a:rPr lang="ru-RU" sz="2200" dirty="0"/>
              <a:t>1). Прямой способ (</a:t>
            </a:r>
            <a:r>
              <a:rPr lang="en-US" sz="2200" dirty="0"/>
              <a:t>direct approach</a:t>
            </a:r>
            <a:r>
              <a:rPr lang="ru-RU" sz="2200" dirty="0" smtClean="0"/>
              <a:t>);</a:t>
            </a:r>
            <a:r>
              <a:rPr lang="en-US" sz="2200" dirty="0" smtClean="0"/>
              <a:t> </a:t>
            </a:r>
            <a:endParaRPr lang="ru-RU" sz="2200" dirty="0"/>
          </a:p>
          <a:p>
            <a:pPr marL="0" indent="0" algn="just">
              <a:buNone/>
            </a:pPr>
            <a:r>
              <a:rPr lang="ru-RU" sz="2200" dirty="0" smtClean="0"/>
              <a:t>2). С использованием наследования (</a:t>
            </a:r>
            <a:r>
              <a:rPr lang="en-US" sz="2200" dirty="0" smtClean="0"/>
              <a:t>inheritance approach</a:t>
            </a:r>
            <a:r>
              <a:rPr lang="ru-RU" sz="2200" dirty="0" smtClean="0"/>
              <a:t>);</a:t>
            </a:r>
          </a:p>
          <a:p>
            <a:pPr marL="0" indent="0" algn="just">
              <a:buNone/>
            </a:pPr>
            <a:r>
              <a:rPr lang="ru-RU" sz="2200" dirty="0" smtClean="0"/>
              <a:t>3). С использованием множественного наследования</a:t>
            </a:r>
            <a:r>
              <a:rPr lang="en-US" sz="2200" dirty="0" smtClean="0"/>
              <a:t> (multiple inheritance approach)</a:t>
            </a:r>
            <a:r>
              <a:rPr lang="ru-RU" sz="2200" dirty="0" smtClean="0"/>
              <a:t>;</a:t>
            </a:r>
          </a:p>
          <a:p>
            <a:pPr marL="0" indent="0" algn="just">
              <a:buNone/>
            </a:pPr>
            <a:r>
              <a:rPr lang="ru-RU" sz="2200" dirty="0" smtClean="0"/>
              <a:t>4). Динамическая загрузка формы;</a:t>
            </a:r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37" y="1697450"/>
            <a:ext cx="3184556" cy="44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547" y="654113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</a:t>
            </a:r>
            <a:r>
              <a:rPr lang="ru-RU" dirty="0" smtClean="0"/>
              <a:t>проекте</a:t>
            </a:r>
            <a:r>
              <a:rPr lang="en-US" dirty="0" smtClean="0"/>
              <a:t>. </a:t>
            </a:r>
            <a:r>
              <a:rPr lang="ru-RU" dirty="0" smtClean="0"/>
              <a:t>Прямой способ.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5280" r="18092" b="45915"/>
          <a:stretch/>
        </p:blipFill>
        <p:spPr>
          <a:xfrm>
            <a:off x="439251" y="1650924"/>
            <a:ext cx="10989669" cy="487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653" y="645059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/>
              <a:t>. </a:t>
            </a:r>
            <a:r>
              <a:rPr lang="ru-RU" dirty="0" smtClean="0"/>
              <a:t>Способ с использованием наследования.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5280" r="31323" b="34234"/>
          <a:stretch/>
        </p:blipFill>
        <p:spPr>
          <a:xfrm>
            <a:off x="362138" y="2218099"/>
            <a:ext cx="5417517" cy="38205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5035" r="35374" b="41039"/>
          <a:stretch/>
        </p:blipFill>
        <p:spPr>
          <a:xfrm>
            <a:off x="6015045" y="2218099"/>
            <a:ext cx="5826888" cy="39654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2138" y="1846907"/>
            <a:ext cx="54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form.h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015045" y="1856312"/>
            <a:ext cx="54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form.cpp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07" y="681273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/>
              <a:t>. </a:t>
            </a:r>
            <a:r>
              <a:rPr lang="ru-RU" dirty="0"/>
              <a:t>Способ с </a:t>
            </a:r>
            <a:r>
              <a:rPr lang="ru-RU" dirty="0" smtClean="0"/>
              <a:t>использованием</a:t>
            </a:r>
            <a:r>
              <a:rPr lang="en-US" dirty="0" smtClean="0"/>
              <a:t> </a:t>
            </a:r>
            <a:r>
              <a:rPr lang="ru-RU" dirty="0" smtClean="0"/>
              <a:t>множественного </a:t>
            </a:r>
            <a:r>
              <a:rPr lang="ru-RU" dirty="0"/>
              <a:t>наследования.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3"/>
          <a:stretch/>
        </p:blipFill>
        <p:spPr>
          <a:xfrm>
            <a:off x="2823634" y="2824557"/>
            <a:ext cx="6719763" cy="3105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453" y="1901227"/>
            <a:ext cx="1052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 сути этот способ очень похож на предыдущий, но его достоинство в том, то мы можем напрямую обращаться ко всем </a:t>
            </a:r>
            <a:r>
              <a:rPr lang="ru-RU" dirty="0" err="1" smtClean="0"/>
              <a:t>виджетам</a:t>
            </a:r>
            <a:r>
              <a:rPr lang="ru-RU" dirty="0" smtClean="0"/>
              <a:t> формы. </a:t>
            </a:r>
          </a:p>
          <a:p>
            <a:pPr algn="ctr"/>
            <a:r>
              <a:rPr lang="en-US" dirty="0" err="1" smtClean="0"/>
              <a:t>controlframe.h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4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2726" y="560985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Компиляторы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61109" r="17843" b="5291"/>
          <a:stretch/>
        </p:blipFill>
        <p:spPr>
          <a:xfrm>
            <a:off x="7503458" y="2360838"/>
            <a:ext cx="3891503" cy="1789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726" y="1494077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Qt</a:t>
            </a:r>
            <a:r>
              <a:rPr lang="en-US" sz="2200" dirty="0"/>
              <a:t> Creator</a:t>
            </a:r>
            <a:r>
              <a:rPr lang="ru-RU" sz="2200" dirty="0"/>
              <a:t> не имеет своего собственного компилятора, компоновщика и отладчика, поэтому в ней задействуются доступные на платформе средства. 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92725" y="2338881"/>
            <a:ext cx="69362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Georgia (Основной текст)"/>
              </a:rPr>
              <a:t>В </a:t>
            </a:r>
            <a:r>
              <a:rPr lang="en-US" sz="2000" dirty="0">
                <a:latin typeface="Georgia (Основной текст)"/>
              </a:rPr>
              <a:t>Windows: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 (Основной текст)"/>
              </a:rPr>
              <a:t>MinGW (Minimalist GNU for Windows), </a:t>
            </a:r>
            <a:r>
              <a:rPr lang="ru-RU" sz="2000" dirty="0">
                <a:latin typeface="Georgia (Основной текст)"/>
              </a:rPr>
              <a:t>включенный в пакет </a:t>
            </a:r>
            <a:r>
              <a:rPr lang="en-US" sz="2000" dirty="0" err="1">
                <a:latin typeface="Georgia (Основной текст)"/>
              </a:rPr>
              <a:t>Qt</a:t>
            </a:r>
            <a:r>
              <a:rPr lang="en-US" sz="2000" dirty="0">
                <a:latin typeface="Georgia (Основной текст)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eorgia (Основной текст)"/>
              </a:rPr>
              <a:t>MS VC (Visual </a:t>
            </a:r>
            <a:r>
              <a:rPr lang="en-US" sz="2000" dirty="0">
                <a:latin typeface="Georgia (Основной текст)"/>
              </a:rPr>
              <a:t>C++ </a:t>
            </a:r>
            <a:r>
              <a:rPr lang="ru-RU" sz="2000" dirty="0">
                <a:latin typeface="Georgia (Основной текст)"/>
              </a:rPr>
              <a:t>2013</a:t>
            </a:r>
            <a:r>
              <a:rPr lang="en-US" sz="2000" dirty="0">
                <a:latin typeface="Georgia (Основной текст)"/>
              </a:rPr>
              <a:t>, </a:t>
            </a:r>
            <a:r>
              <a:rPr lang="en-US" sz="2000" dirty="0" smtClean="0">
                <a:latin typeface="Georgia (Основной текст)"/>
              </a:rPr>
              <a:t>2015).</a:t>
            </a:r>
            <a:endParaRPr lang="ru-RU" sz="2000" dirty="0" smtClean="0">
              <a:latin typeface="Georgia (Основной текст)"/>
            </a:endParaRPr>
          </a:p>
          <a:p>
            <a:r>
              <a:rPr lang="ru-RU" sz="2000" dirty="0">
                <a:latin typeface="Georgia (Основной текст)"/>
              </a:rPr>
              <a:t>В </a:t>
            </a:r>
            <a:r>
              <a:rPr lang="en-US" sz="2000" dirty="0">
                <a:latin typeface="Georgia (Основной текст)"/>
              </a:rPr>
              <a:t>Mac 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eorgia (Основной текст)"/>
              </a:rPr>
              <a:t>XCode</a:t>
            </a:r>
            <a:r>
              <a:rPr lang="en-US" sz="2000" dirty="0">
                <a:latin typeface="Georgia (Основной текст)"/>
              </a:rPr>
              <a:t> (</a:t>
            </a:r>
            <a:r>
              <a:rPr lang="ru-RU" sz="2000" dirty="0">
                <a:latin typeface="Georgia (Основной текст)"/>
              </a:rPr>
              <a:t>начиная с 5 версии </a:t>
            </a:r>
            <a:r>
              <a:rPr lang="en-US" sz="2000" dirty="0" err="1">
                <a:latin typeface="Georgia (Основной текст)"/>
              </a:rPr>
              <a:t>XCode</a:t>
            </a:r>
            <a:r>
              <a:rPr lang="en-US" sz="2000" dirty="0">
                <a:latin typeface="Georgia (Основной текст)"/>
              </a:rPr>
              <a:t> </a:t>
            </a:r>
            <a:r>
              <a:rPr lang="ru-RU" sz="2000" dirty="0">
                <a:latin typeface="Georgia (Основной текст)"/>
              </a:rPr>
              <a:t>не </a:t>
            </a:r>
            <a:r>
              <a:rPr lang="ru-RU" sz="2000" dirty="0" smtClean="0">
                <a:latin typeface="Georgia (Основной текст)"/>
              </a:rPr>
              <a:t>включает</a:t>
            </a:r>
            <a:r>
              <a:rPr lang="en-US" sz="2000" dirty="0" smtClean="0">
                <a:latin typeface="Georgia (Основной текст)"/>
              </a:rPr>
              <a:t> </a:t>
            </a:r>
            <a:r>
              <a:rPr lang="ru-RU" sz="2000" dirty="0" smtClean="0">
                <a:latin typeface="Georgia (Основной текст)"/>
              </a:rPr>
              <a:t>компилятор </a:t>
            </a:r>
            <a:r>
              <a:rPr lang="ru-RU" sz="2000" dirty="0">
                <a:latin typeface="Georgia (Основной текст)"/>
              </a:rPr>
              <a:t>С++, для </a:t>
            </a:r>
            <a:r>
              <a:rPr lang="ru-RU" sz="2000" dirty="0" smtClean="0">
                <a:latin typeface="Georgia (Основной текст)"/>
              </a:rPr>
              <a:t>этого необходимо </a:t>
            </a:r>
            <a:r>
              <a:rPr lang="ru-RU" sz="2000" dirty="0">
                <a:latin typeface="Georgia (Основной текст)"/>
              </a:rPr>
              <a:t>установить отдельно </a:t>
            </a:r>
            <a:r>
              <a:rPr lang="en-US" sz="2000" dirty="0">
                <a:latin typeface="Georgia (Основной текст)"/>
              </a:rPr>
              <a:t>Command Line Tools).</a:t>
            </a:r>
          </a:p>
          <a:p>
            <a:r>
              <a:rPr lang="ru-RU" sz="2000" dirty="0">
                <a:latin typeface="Georgia (Основной текст)"/>
              </a:rPr>
              <a:t>В </a:t>
            </a:r>
            <a:r>
              <a:rPr lang="en-US" sz="2000" dirty="0">
                <a:latin typeface="Georgia (Основной текст)"/>
              </a:rPr>
              <a:t>Linux: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Georgia (Основной текст)"/>
              </a:rPr>
              <a:t>Стандартно </a:t>
            </a:r>
            <a:r>
              <a:rPr lang="ru-RU" sz="2000" dirty="0" smtClean="0">
                <a:latin typeface="Georgia (Основной текст)"/>
              </a:rPr>
              <a:t>– </a:t>
            </a:r>
            <a:r>
              <a:rPr lang="en-US" sz="2000" dirty="0" smtClean="0">
                <a:latin typeface="Georgia (Основной текст)"/>
              </a:rPr>
              <a:t>GCC</a:t>
            </a:r>
            <a:r>
              <a:rPr lang="ru-RU" sz="2000" dirty="0">
                <a:latin typeface="Georgia (Основной текст)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Georgia (Основной текст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8964" y="4150659"/>
            <a:ext cx="37659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latin typeface="Georgia (Основной текст)"/>
              </a:rPr>
              <a:t>Рис. </a:t>
            </a:r>
            <a:r>
              <a:rPr lang="ru-RU" sz="1700" dirty="0" smtClean="0">
                <a:latin typeface="Georgia (Основной текст)"/>
              </a:rPr>
              <a:t>Варианты загрузки </a:t>
            </a:r>
            <a:r>
              <a:rPr lang="en-US" sz="1700" dirty="0" err="1" smtClean="0">
                <a:latin typeface="Georgia (Основной текст)"/>
              </a:rPr>
              <a:t>Qt</a:t>
            </a:r>
            <a:r>
              <a:rPr lang="en-US" sz="1700" dirty="0" smtClean="0">
                <a:latin typeface="Georgia (Основной текст)"/>
              </a:rPr>
              <a:t> </a:t>
            </a:r>
            <a:r>
              <a:rPr lang="ru-RU" sz="1700" dirty="0" smtClean="0">
                <a:latin typeface="Georgia (Основной текст)"/>
              </a:rPr>
              <a:t>для ОС </a:t>
            </a:r>
            <a:r>
              <a:rPr lang="en-US" sz="1700" dirty="0" smtClean="0">
                <a:latin typeface="Georgia (Основной текст)"/>
              </a:rPr>
              <a:t>Windows</a:t>
            </a:r>
            <a:endParaRPr lang="ru-RU" sz="1700" dirty="0">
              <a:latin typeface="Georgia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42912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07" y="681273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/>
              <a:t>. </a:t>
            </a:r>
            <a:r>
              <a:rPr lang="ru-RU" dirty="0"/>
              <a:t>Способ с </a:t>
            </a:r>
            <a:r>
              <a:rPr lang="ru-RU" dirty="0" smtClean="0"/>
              <a:t>использованием</a:t>
            </a:r>
            <a:r>
              <a:rPr lang="en-US" dirty="0" smtClean="0"/>
              <a:t> </a:t>
            </a:r>
            <a:r>
              <a:rPr lang="ru-RU" dirty="0" smtClean="0"/>
              <a:t>множественного </a:t>
            </a:r>
            <a:r>
              <a:rPr lang="ru-RU" dirty="0"/>
              <a:t>наследования.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3" y="2496240"/>
            <a:ext cx="6988146" cy="32235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11" y="2496240"/>
            <a:ext cx="3452159" cy="2484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363" y="2126908"/>
            <a:ext cx="69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controlframe.h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873611" y="2126908"/>
            <a:ext cx="345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5814" y="636006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 smtClean="0"/>
              <a:t>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Динамическая загрузка формы.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60902" y="2435382"/>
            <a:ext cx="4381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Данный способ коренным образом отличается от изложенных ранее. Суть в том, что </a:t>
            </a:r>
            <a:r>
              <a:rPr lang="en-US" dirty="0" smtClean="0"/>
              <a:t>XML</a:t>
            </a:r>
            <a:r>
              <a:rPr lang="ru-RU" dirty="0" smtClean="0"/>
              <a:t>-репрезентация формы (</a:t>
            </a:r>
            <a:r>
              <a:rPr lang="en-US" dirty="0" err="1" smtClean="0"/>
              <a:t>ui</a:t>
            </a:r>
            <a:r>
              <a:rPr lang="en-US" dirty="0" smtClean="0"/>
              <a:t>-</a:t>
            </a:r>
            <a:r>
              <a:rPr lang="ru-RU" dirty="0" smtClean="0"/>
              <a:t>файл) используется в программе как есть без дополнительных преобразований. При помощи специального класса </a:t>
            </a:r>
            <a:r>
              <a:rPr lang="en-US" dirty="0" err="1" smtClean="0"/>
              <a:t>QUiLoader</a:t>
            </a:r>
            <a:r>
              <a:rPr lang="en-US" dirty="0" smtClean="0"/>
              <a:t>, </a:t>
            </a:r>
            <a:r>
              <a:rPr lang="ru-RU" dirty="0" smtClean="0"/>
              <a:t>содержащегося в модуле </a:t>
            </a:r>
            <a:r>
              <a:rPr lang="en-US" dirty="0" err="1" smtClean="0"/>
              <a:t>QtUiTools</a:t>
            </a:r>
            <a:r>
              <a:rPr lang="ru-RU" dirty="0" smtClean="0"/>
              <a:t> данные репрезентации формы могут быть загружены, и в результате их интерпретации этот класс создаст соответствующий </a:t>
            </a:r>
            <a:r>
              <a:rPr lang="ru-RU" dirty="0" err="1" smtClean="0"/>
              <a:t>виджет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2" t="5120" r="28083" b="43195"/>
          <a:stretch/>
        </p:blipFill>
        <p:spPr>
          <a:xfrm>
            <a:off x="5042779" y="2337493"/>
            <a:ext cx="6255946" cy="35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5814" y="636006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 smtClean="0"/>
              <a:t>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Динамическая загрузка формы.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55" y="2240587"/>
            <a:ext cx="6721422" cy="4259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4755" y="1871255"/>
            <a:ext cx="67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Создадим файл ресурсов: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31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5814" y="636006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 smtClean="0"/>
              <a:t>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Динамическая загрузка формы.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2" t="4961" b="30393"/>
          <a:stretch/>
        </p:blipFill>
        <p:spPr>
          <a:xfrm>
            <a:off x="2335792" y="2426328"/>
            <a:ext cx="8066637" cy="3657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5791" y="2056996"/>
            <a:ext cx="80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Откроем файл ресурсов: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54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45814" y="636006"/>
            <a:ext cx="10972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Использование формы в проекте</a:t>
            </a:r>
            <a:r>
              <a:rPr lang="en-US" dirty="0" smtClean="0"/>
              <a:t>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Динамическая загрузка формы.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948127" y="2047943"/>
            <a:ext cx="491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form.cpp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2" t="5120" r="30873" b="31354"/>
          <a:stretch/>
        </p:blipFill>
        <p:spPr>
          <a:xfrm>
            <a:off x="832918" y="2353900"/>
            <a:ext cx="4916034" cy="3594227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t="7129" r="45866" b="41122"/>
          <a:stretch/>
        </p:blipFill>
        <p:spPr bwMode="auto">
          <a:xfrm>
            <a:off x="5948127" y="2353900"/>
            <a:ext cx="4446131" cy="37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2918" y="1984568"/>
            <a:ext cx="491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form.h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8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90739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Домашнее задание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059255" y="1610485"/>
            <a:ext cx="9795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Добавить поддержку системы контроля версий к вашему проекту.</a:t>
            </a:r>
          </a:p>
          <a:p>
            <a:pPr marL="342900" indent="-342900">
              <a:buAutoNum type="arabicPeriod"/>
            </a:pPr>
            <a:r>
              <a:rPr lang="ru-RU" dirty="0" smtClean="0"/>
              <a:t>Создать форму управления движением вашего ПА </a:t>
            </a:r>
          </a:p>
          <a:p>
            <a:r>
              <a:rPr lang="ru-RU" dirty="0"/>
              <a:t> </a:t>
            </a:r>
            <a:r>
              <a:rPr lang="ru-RU" dirty="0" smtClean="0"/>
              <a:t>На форме должны быть:</a:t>
            </a:r>
          </a:p>
          <a:p>
            <a:r>
              <a:rPr lang="ru-RU" dirty="0" smtClean="0"/>
              <a:t>1).  </a:t>
            </a:r>
            <a:r>
              <a:rPr lang="ru-RU" dirty="0" err="1" smtClean="0"/>
              <a:t>виджеты</a:t>
            </a:r>
            <a:r>
              <a:rPr lang="ru-RU" dirty="0" smtClean="0"/>
              <a:t> для управления движением ПА (по курсу, крену, дифференту, маршу…и </a:t>
            </a:r>
            <a:r>
              <a:rPr lang="ru-RU" dirty="0" err="1" smtClean="0"/>
              <a:t>тп</a:t>
            </a:r>
            <a:r>
              <a:rPr lang="ru-RU" dirty="0" smtClean="0"/>
              <a:t>. в зависимости от особенностей ДРК )</a:t>
            </a:r>
          </a:p>
          <a:p>
            <a:r>
              <a:rPr lang="ru-RU" dirty="0" smtClean="0"/>
              <a:t>2). режимы работы (Ручной, Автоматический) остальная функциональность зависит от вашей </a:t>
            </a:r>
            <a:r>
              <a:rPr lang="ru-RU" dirty="0" err="1" smtClean="0"/>
              <a:t>амбициозности</a:t>
            </a:r>
            <a:r>
              <a:rPr lang="ru-RU" dirty="0" smtClean="0"/>
              <a:t>)))</a:t>
            </a:r>
          </a:p>
          <a:p>
            <a:r>
              <a:rPr lang="ru-RU" dirty="0" smtClean="0"/>
              <a:t>3). форма должна быть скомпонована и подгружена в проект (выбирайте любой способ из 4 описанных)</a:t>
            </a: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35" y="4195807"/>
            <a:ext cx="7153889" cy="23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6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547" y="744648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Примеры </a:t>
            </a:r>
            <a:r>
              <a:rPr lang="en-US" dirty="0" smtClean="0"/>
              <a:t>GUI </a:t>
            </a:r>
            <a:r>
              <a:rPr lang="ru-RU" dirty="0" smtClean="0"/>
              <a:t>для управления ПА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27" y="1783533"/>
            <a:ext cx="8044394" cy="4386955"/>
          </a:xfrm>
        </p:spPr>
      </p:pic>
    </p:spTree>
    <p:extLst>
      <p:ext uri="{BB962C8B-B14F-4D97-AF65-F5344CB8AC3E}">
        <p14:creationId xmlns:p14="http://schemas.microsoft.com/office/powerpoint/2010/main" val="22711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547" y="744648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Примеры </a:t>
            </a:r>
            <a:r>
              <a:rPr lang="en-US" dirty="0" smtClean="0"/>
              <a:t>GUI </a:t>
            </a:r>
            <a:r>
              <a:rPr lang="ru-RU" dirty="0" smtClean="0"/>
              <a:t>для управления ПА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05" y="1996731"/>
            <a:ext cx="7876190" cy="4304762"/>
          </a:xfrm>
        </p:spPr>
      </p:pic>
    </p:spTree>
    <p:extLst>
      <p:ext uri="{BB962C8B-B14F-4D97-AF65-F5344CB8AC3E}">
        <p14:creationId xmlns:p14="http://schemas.microsoft.com/office/powerpoint/2010/main" val="41558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547" y="744648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Примеры </a:t>
            </a:r>
            <a:r>
              <a:rPr lang="en-US" dirty="0" smtClean="0"/>
              <a:t>GUI </a:t>
            </a:r>
            <a:r>
              <a:rPr lang="ru-RU" dirty="0" smtClean="0"/>
              <a:t>для управления ПА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31" y="1923564"/>
            <a:ext cx="6359337" cy="4324350"/>
          </a:xfrm>
        </p:spPr>
      </p:pic>
    </p:spTree>
    <p:extLst>
      <p:ext uri="{BB962C8B-B14F-4D97-AF65-F5344CB8AC3E}">
        <p14:creationId xmlns:p14="http://schemas.microsoft.com/office/powerpoint/2010/main" val="41558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3" y="1932617"/>
            <a:ext cx="768773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0547" y="744648"/>
            <a:ext cx="10972800" cy="1066800"/>
          </a:xfrm>
        </p:spPr>
        <p:txBody>
          <a:bodyPr/>
          <a:lstStyle/>
          <a:p>
            <a:pPr algn="ctr"/>
            <a:r>
              <a:rPr lang="ru-RU" dirty="0" smtClean="0"/>
              <a:t>Примеры </a:t>
            </a:r>
            <a:r>
              <a:rPr lang="en-US" dirty="0" smtClean="0"/>
              <a:t>GUI </a:t>
            </a:r>
            <a:r>
              <a:rPr lang="ru-RU" dirty="0" smtClean="0"/>
              <a:t>для управления ПА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57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721658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Компиляторы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96791"/>
            <a:ext cx="10515600" cy="9793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>
                <a:latin typeface="Georgia (Основной текст)"/>
              </a:rPr>
              <a:t>Для доступа к диалогу настройки используем главное меню (пункт Инструменты-</a:t>
            </a:r>
            <a:r>
              <a:rPr lang="en-US" sz="2200" dirty="0">
                <a:latin typeface="Georgia (Основной текст)"/>
              </a:rPr>
              <a:t>&gt;</a:t>
            </a:r>
            <a:r>
              <a:rPr lang="ru-RU" sz="2200" dirty="0">
                <a:latin typeface="Georgia (Основной текст)"/>
              </a:rPr>
              <a:t>Параметры)</a:t>
            </a:r>
          </a:p>
          <a:p>
            <a:endParaRPr lang="ru-RU" dirty="0">
              <a:latin typeface="Georgia (Основной текст)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26175" y="2512207"/>
            <a:ext cx="476518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>
                <a:latin typeface="Georgia (Основной текст)"/>
              </a:rPr>
              <a:t>Комплект (</a:t>
            </a:r>
            <a:r>
              <a:rPr lang="ru-RU" sz="1900" dirty="0" err="1">
                <a:latin typeface="Georgia (Основной текст)"/>
              </a:rPr>
              <a:t>Kit</a:t>
            </a:r>
            <a:r>
              <a:rPr lang="ru-RU" sz="1900" dirty="0">
                <a:latin typeface="Georgia (Основной текст)"/>
              </a:rPr>
              <a:t>) — это конфигурация, которую составляют версия </a:t>
            </a:r>
            <a:r>
              <a:rPr lang="ru-RU" sz="1900" dirty="0" err="1">
                <a:latin typeface="Georgia (Основной текст)"/>
              </a:rPr>
              <a:t>Qt</a:t>
            </a:r>
            <a:r>
              <a:rPr lang="ru-RU" sz="1900" dirty="0">
                <a:latin typeface="Georgia (Основной текст)"/>
              </a:rPr>
              <a:t>, компилятор и ещё некоторые дополнительные настройки. Таким образом, </a:t>
            </a:r>
            <a:r>
              <a:rPr lang="ru-RU" sz="1900" dirty="0" err="1">
                <a:latin typeface="Georgia (Основной текст)"/>
              </a:rPr>
              <a:t>QtCreator</a:t>
            </a:r>
            <a:r>
              <a:rPr lang="ru-RU" sz="1900" dirty="0">
                <a:latin typeface="Georgia (Основной текст)"/>
              </a:rPr>
              <a:t> позволяет работать с несколькими различными версиями </a:t>
            </a:r>
            <a:r>
              <a:rPr lang="ru-RU" sz="1900" dirty="0" err="1">
                <a:latin typeface="Georgia (Основной текст)"/>
              </a:rPr>
              <a:t>Qt</a:t>
            </a:r>
            <a:r>
              <a:rPr lang="ru-RU" sz="1900" dirty="0">
                <a:latin typeface="Georgia (Основной текст)"/>
              </a:rPr>
              <a:t>, несколькими компиляторами в системе, выбирать и настраивать их комбинацию для построения проекта.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1" y="2512207"/>
            <a:ext cx="6076710" cy="34682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961" y="5980436"/>
            <a:ext cx="60767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latin typeface="Georgia (Основной текст)"/>
              </a:rPr>
              <a:t>Рис. Диалоговое окно для настройки параметров </a:t>
            </a:r>
            <a:r>
              <a:rPr lang="en-US" sz="1700" dirty="0" err="1">
                <a:latin typeface="Georgia (Основной текст)"/>
              </a:rPr>
              <a:t>QtCreator</a:t>
            </a:r>
            <a:r>
              <a:rPr lang="en-US" sz="1700" dirty="0">
                <a:latin typeface="Georgia (Основной текст)"/>
              </a:rPr>
              <a:t>’</a:t>
            </a:r>
            <a:r>
              <a:rPr lang="ru-RU" sz="1700" dirty="0">
                <a:latin typeface="Georgia (Основной текст)"/>
              </a:rPr>
              <a:t>а </a:t>
            </a:r>
          </a:p>
        </p:txBody>
      </p:sp>
    </p:spTree>
    <p:extLst>
      <p:ext uri="{BB962C8B-B14F-4D97-AF65-F5344CB8AC3E}">
        <p14:creationId xmlns:p14="http://schemas.microsoft.com/office/powerpoint/2010/main" val="24791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2705" y="551329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Мастер проектов.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2" y="1595132"/>
            <a:ext cx="7616414" cy="482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9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0547" y="708434"/>
            <a:ext cx="10972800" cy="106680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Creator. </a:t>
            </a:r>
            <a:r>
              <a:rPr lang="ru-RU" dirty="0"/>
              <a:t>Текстовый редактор.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783533"/>
            <a:ext cx="10972800" cy="479100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Georgia (Основной текст)"/>
              </a:rPr>
              <a:t>Текстовый редактор в </a:t>
            </a:r>
            <a:r>
              <a:rPr lang="en-US" dirty="0" err="1">
                <a:latin typeface="Georgia (Основной текст)"/>
              </a:rPr>
              <a:t>Qt</a:t>
            </a:r>
            <a:r>
              <a:rPr lang="en-US" dirty="0">
                <a:latin typeface="Georgia (Основной текст)"/>
              </a:rPr>
              <a:t> Creator</a:t>
            </a:r>
            <a:r>
              <a:rPr lang="ru-RU" dirty="0">
                <a:latin typeface="Georgia (Основной текст)"/>
              </a:rPr>
              <a:t>:</a:t>
            </a:r>
          </a:p>
          <a:p>
            <a:r>
              <a:rPr lang="ru-RU" dirty="0">
                <a:latin typeface="Georgia (Основной текст)"/>
              </a:rPr>
              <a:t>позволяет писать код (с </a:t>
            </a:r>
            <a:r>
              <a:rPr lang="ru-RU" dirty="0" err="1">
                <a:latin typeface="Georgia (Основной текст)"/>
              </a:rPr>
              <a:t>автодополнениями</a:t>
            </a:r>
            <a:r>
              <a:rPr lang="ru-RU" dirty="0" smtClean="0">
                <a:latin typeface="Georgia (Основной текст)"/>
              </a:rPr>
              <a:t>, </a:t>
            </a:r>
            <a:r>
              <a:rPr lang="ru-RU" dirty="0" err="1" smtClean="0">
                <a:latin typeface="Georgia (Основной текст)"/>
              </a:rPr>
              <a:t>сниппетами</a:t>
            </a:r>
            <a:r>
              <a:rPr lang="ru-RU" dirty="0" smtClean="0">
                <a:latin typeface="Georgia (Основной текст)"/>
              </a:rPr>
              <a:t>, </a:t>
            </a:r>
            <a:r>
              <a:rPr lang="ru-RU" dirty="0">
                <a:latin typeface="Georgia (Основной текст)"/>
              </a:rPr>
              <a:t>подсветкой синтаксиса и т.п.),</a:t>
            </a:r>
          </a:p>
          <a:p>
            <a:r>
              <a:rPr lang="ru-RU" dirty="0">
                <a:latin typeface="Georgia (Основной текст)"/>
              </a:rPr>
              <a:t>имеет расширенную функцию поиска по проекту,</a:t>
            </a:r>
          </a:p>
          <a:p>
            <a:r>
              <a:rPr lang="ru-RU" dirty="0">
                <a:latin typeface="Georgia (Основной текст)"/>
              </a:rPr>
              <a:t>упрощает рефакторинг кода (процесс изменения внутренней структуры программы, не затрагивающий её внешнего поведения и имеющий целью облегчить понимание её работы).</a:t>
            </a:r>
          </a:p>
        </p:txBody>
      </p:sp>
    </p:spTree>
    <p:extLst>
      <p:ext uri="{BB962C8B-B14F-4D97-AF65-F5344CB8AC3E}">
        <p14:creationId xmlns:p14="http://schemas.microsoft.com/office/powerpoint/2010/main" val="19602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28637</TotalTime>
  <Words>3100</Words>
  <Application>Microsoft Office PowerPoint</Application>
  <PresentationFormat>Произвольный</PresentationFormat>
  <Paragraphs>400</Paragraphs>
  <Slides>69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0" baseType="lpstr">
      <vt:lpstr>Городская</vt:lpstr>
      <vt:lpstr>Семинар 2</vt:lpstr>
      <vt:lpstr>Состав компонентов IDE Qt Creator.</vt:lpstr>
      <vt:lpstr>Qt Creator. Помощь всегда рядом…</vt:lpstr>
      <vt:lpstr>Qt Creator. Помощь всегда рядом…</vt:lpstr>
      <vt:lpstr>Qt Creator. Помощь всегда рядом…</vt:lpstr>
      <vt:lpstr>Qt Creator. Компиляторы</vt:lpstr>
      <vt:lpstr>Qt Creator. Компиляторы</vt:lpstr>
      <vt:lpstr>Qt Creator. Мастер проектов.</vt:lpstr>
      <vt:lpstr>Qt Creator. Текстовый редактор.</vt:lpstr>
      <vt:lpstr>Qt Creator. Qt Designer</vt:lpstr>
      <vt:lpstr>Начало работы с Qt Creator. Интерфейс пользователя.</vt:lpstr>
      <vt:lpstr>Начало работы с Qt Creator. Интерфейс пользователя.</vt:lpstr>
      <vt:lpstr>Начало работы с Qt Creator. Интерфейс пользователя.</vt:lpstr>
      <vt:lpstr>Начало работы с Qt Creator. Интерфейс пользователя.</vt:lpstr>
      <vt:lpstr>Начало работы с Qt Creator. Интерфейс пользователя.</vt:lpstr>
      <vt:lpstr>Qt Creator. Редактор.</vt:lpstr>
      <vt:lpstr>Qt Creator. Вывод информации</vt:lpstr>
      <vt:lpstr>Qt Creator. Вывод информации</vt:lpstr>
      <vt:lpstr>Qt Creator. Создание проекта.</vt:lpstr>
      <vt:lpstr>Qt Creator. Создание проекта.</vt:lpstr>
      <vt:lpstr>Qt Creator. Создание проекта.</vt:lpstr>
      <vt:lpstr>Qt Creator. Pult</vt:lpstr>
      <vt:lpstr>Что такое «виджет»?</vt:lpstr>
      <vt:lpstr>QMainWindow</vt:lpstr>
      <vt:lpstr>QDialog</vt:lpstr>
      <vt:lpstr>Qt Creator. Pult</vt:lpstr>
      <vt:lpstr>Qt Creator. Pult</vt:lpstr>
      <vt:lpstr>Презентация PowerPoint</vt:lpstr>
      <vt:lpstr>Qt Creator. Создание GUI.</vt:lpstr>
      <vt:lpstr>Создание GUI</vt:lpstr>
      <vt:lpstr>Создание GUI</vt:lpstr>
      <vt:lpstr>Создание GUI</vt:lpstr>
      <vt:lpstr>Компоновка элементов в Qt</vt:lpstr>
      <vt:lpstr>Базовые принципы работы с менеджерами компоновки</vt:lpstr>
      <vt:lpstr>Классы компоновки Qt</vt:lpstr>
      <vt:lpstr>Компоновка элементов в Qt. Горизонтальный компоновщик</vt:lpstr>
      <vt:lpstr>Компоновка элементов в Qt. QHBoxLayout.</vt:lpstr>
      <vt:lpstr>Компоновка элементов в Qt. QVBoxLayout.</vt:lpstr>
      <vt:lpstr>Компоновка элементов в Qt. Вложенные размещения</vt:lpstr>
      <vt:lpstr>Компоновка элементов в Qt. Вложенные размещения.</vt:lpstr>
      <vt:lpstr>Компоновка элементов в Qt. Вложенные размещения.</vt:lpstr>
      <vt:lpstr>Компоновка элементов в Qt. Вложенные размещения.</vt:lpstr>
      <vt:lpstr>Компоновка элементов в Qt. QGridLayout.</vt:lpstr>
      <vt:lpstr>Компоновка элементов в Qt. QFormLayout.</vt:lpstr>
      <vt:lpstr>Управление размерами в Qt приложениях</vt:lpstr>
      <vt:lpstr>Управление размерами в Qt приложениях</vt:lpstr>
      <vt:lpstr>Управление размещением в Qt приложениях</vt:lpstr>
      <vt:lpstr>Управление размерами в Qt приложениях</vt:lpstr>
      <vt:lpstr>Qt Creator. Создание GUI.</vt:lpstr>
      <vt:lpstr>Qt Creator. Создание GUI.</vt:lpstr>
      <vt:lpstr>Qt Creator. Создание GUI.</vt:lpstr>
      <vt:lpstr>Qt Creator. Создание GUI.</vt:lpstr>
      <vt:lpstr>Qt Designer</vt:lpstr>
      <vt:lpstr>Qt Designer</vt:lpstr>
      <vt:lpstr>Qt Designer</vt:lpstr>
      <vt:lpstr>Использование формы в проекте</vt:lpstr>
      <vt:lpstr>Использование формы в проекте. Прямой способ.</vt:lpstr>
      <vt:lpstr>Использование формы в проекте. Способ с использованием наследования.</vt:lpstr>
      <vt:lpstr>Использование формы в проекте. Способ с использованием множественного наследования.</vt:lpstr>
      <vt:lpstr>Использование формы в проекте. Способ с использованием множественного наследования.</vt:lpstr>
      <vt:lpstr>Использование формы в проекте. Динамическая загрузка формы.</vt:lpstr>
      <vt:lpstr>Использование формы в проекте. Динамическая загрузка формы.</vt:lpstr>
      <vt:lpstr>Использование формы в проекте. Динамическая загрузка формы.</vt:lpstr>
      <vt:lpstr>Использование формы в проекте. Динамическая загрузка формы.</vt:lpstr>
      <vt:lpstr>Домашнее задание</vt:lpstr>
      <vt:lpstr>Примеры GUI для управления ПА</vt:lpstr>
      <vt:lpstr>Примеры GUI для управления ПА</vt:lpstr>
      <vt:lpstr>Примеры GUI для управления ПА</vt:lpstr>
      <vt:lpstr>Примеры GUI для управления ПА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2</dc:title>
  <dc:creator>gagarin095@gmail.com</dc:creator>
  <cp:lastModifiedBy>kate</cp:lastModifiedBy>
  <cp:revision>145</cp:revision>
  <dcterms:created xsi:type="dcterms:W3CDTF">2017-02-03T08:57:44Z</dcterms:created>
  <dcterms:modified xsi:type="dcterms:W3CDTF">2019-09-18T12:10:05Z</dcterms:modified>
</cp:coreProperties>
</file>